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57" r:id="rId4"/>
    <p:sldId id="258" r:id="rId5"/>
    <p:sldId id="259" r:id="rId6"/>
    <p:sldId id="266" r:id="rId7"/>
    <p:sldId id="262" r:id="rId8"/>
    <p:sldId id="263" r:id="rId9"/>
    <p:sldId id="267" r:id="rId10"/>
    <p:sldId id="269" r:id="rId11"/>
    <p:sldId id="270" r:id="rId12"/>
    <p:sldId id="271" r:id="rId13"/>
    <p:sldId id="272" r:id="rId14"/>
    <p:sldId id="265" r:id="rId15"/>
    <p:sldId id="273" r:id="rId16"/>
    <p:sldId id="261" r:id="rId17"/>
    <p:sldId id="274" r:id="rId18"/>
    <p:sldId id="277" r:id="rId19"/>
    <p:sldId id="281" r:id="rId20"/>
    <p:sldId id="283" r:id="rId21"/>
    <p:sldId id="282" r:id="rId22"/>
    <p:sldId id="284" r:id="rId23"/>
    <p:sldId id="285" r:id="rId24"/>
    <p:sldId id="286" r:id="rId25"/>
    <p:sldId id="287" r:id="rId26"/>
    <p:sldId id="289" r:id="rId27"/>
    <p:sldId id="290" r:id="rId28"/>
    <p:sldId id="291" r:id="rId29"/>
    <p:sldId id="294" r:id="rId30"/>
    <p:sldId id="297" r:id="rId31"/>
    <p:sldId id="279" r:id="rId32"/>
    <p:sldId id="298"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31.12.2018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Practical</a:t>
            </a:r>
            <a:r>
              <a:rPr lang="ru-RU" dirty="0" smtClean="0"/>
              <a:t> </a:t>
            </a:r>
            <a:r>
              <a:rPr lang="en-US" dirty="0" smtClean="0"/>
              <a:t>lesson</a:t>
            </a:r>
            <a:r>
              <a:rPr lang="ru-RU" dirty="0" smtClean="0"/>
              <a:t> № 14</a:t>
            </a:r>
            <a:endParaRPr lang="ru-RU" dirty="0"/>
          </a:p>
        </p:txBody>
      </p:sp>
      <p:sp>
        <p:nvSpPr>
          <p:cNvPr id="3" name="Содержимое 2"/>
          <p:cNvSpPr>
            <a:spLocks noGrp="1"/>
          </p:cNvSpPr>
          <p:nvPr>
            <p:ph idx="1"/>
          </p:nvPr>
        </p:nvSpPr>
        <p:spPr/>
        <p:txBody>
          <a:bodyPr/>
          <a:lstStyle/>
          <a:p>
            <a:r>
              <a:rPr lang="en-US" b="1" dirty="0" smtClean="0"/>
              <a:t>FIRST AID &amp; EMERGENCIES IN CARDIOLOGY PRACTICE</a:t>
            </a:r>
            <a:endParaRPr lang="ru-RU"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16632"/>
            <a:ext cx="8572560" cy="6527078"/>
          </a:xfrm>
          <a:solidFill>
            <a:schemeClr val="bg2"/>
          </a:solidFill>
        </p:spPr>
        <p:txBody>
          <a:bodyPr>
            <a:noAutofit/>
          </a:bodyPr>
          <a:lstStyle/>
          <a:p>
            <a:pPr>
              <a:buNone/>
            </a:pPr>
            <a:r>
              <a:rPr lang="en-US" sz="2900" b="1" i="1" dirty="0" err="1" smtClean="0">
                <a:latin typeface="Times New Roman" pitchFamily="18" charset="0"/>
                <a:cs typeface="Times New Roman" pitchFamily="18" charset="0"/>
              </a:rPr>
              <a:t>Stenocardia</a:t>
            </a:r>
            <a:r>
              <a:rPr lang="ru-RU" sz="2900" b="1" i="1" dirty="0">
                <a:latin typeface="Times New Roman" pitchFamily="18" charset="0"/>
                <a:cs typeface="Times New Roman" pitchFamily="18" charset="0"/>
              </a:rPr>
              <a:t>.</a:t>
            </a:r>
            <a:r>
              <a:rPr lang="en-US" sz="2900" b="1" i="1" dirty="0" smtClean="0">
                <a:latin typeface="Times New Roman" pitchFamily="18" charset="0"/>
                <a:cs typeface="Times New Roman" pitchFamily="18" charset="0"/>
              </a:rPr>
              <a:t> </a:t>
            </a:r>
            <a:r>
              <a:rPr lang="en-US" sz="2900" b="1" dirty="0" smtClean="0">
                <a:latin typeface="Times New Roman" pitchFamily="18" charset="0"/>
                <a:cs typeface="Times New Roman" pitchFamily="18" charset="0"/>
              </a:rPr>
              <a:t>First aid: </a:t>
            </a:r>
            <a:endParaRPr lang="ru-RU" sz="2900" b="1"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Call a physician. </a:t>
            </a:r>
            <a:endParaRPr lang="ru-RU"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Individual </a:t>
            </a:r>
            <a:r>
              <a:rPr lang="en-US" sz="2900" dirty="0">
                <a:latin typeface="Times New Roman" pitchFamily="18" charset="0"/>
                <a:cs typeface="Times New Roman" pitchFamily="18" charset="0"/>
              </a:rPr>
              <a:t>motor regime </a:t>
            </a:r>
            <a:r>
              <a:rPr lang="ru-RU"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To ensure the patient is at rest</a:t>
            </a:r>
            <a:endParaRPr lang="ru-RU"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The patient's position </a:t>
            </a:r>
            <a:r>
              <a:rPr lang="ru-RU"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 </a:t>
            </a:r>
            <a:r>
              <a:rPr lang="en-US" sz="2900" dirty="0">
                <a:latin typeface="Times New Roman" pitchFamily="18" charset="0"/>
                <a:cs typeface="Times New Roman" pitchFamily="18" charset="0"/>
              </a:rPr>
              <a:t>orthopnea</a:t>
            </a:r>
            <a:endParaRPr lang="ru-RU"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To ensure a flow of fresh air, unbutton constraining clothes. </a:t>
            </a:r>
            <a:endParaRPr lang="ru-RU"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To measure pulse rate and blood pressure. </a:t>
            </a:r>
            <a:endParaRPr lang="ru-RU" sz="2900" dirty="0" smtClean="0">
              <a:latin typeface="Times New Roman" pitchFamily="18" charset="0"/>
              <a:cs typeface="Times New Roman" pitchFamily="18" charset="0"/>
            </a:endParaRPr>
          </a:p>
          <a:p>
            <a:r>
              <a:rPr lang="en-US" sz="2900" b="1" dirty="0" smtClean="0">
                <a:latin typeface="Times New Roman" pitchFamily="18" charset="0"/>
                <a:cs typeface="Times New Roman" pitchFamily="18" charset="0"/>
              </a:rPr>
              <a:t>If systolic BP is not less than 100 mm Hg </a:t>
            </a:r>
            <a:r>
              <a:rPr lang="en-US" sz="2900" dirty="0" smtClean="0">
                <a:latin typeface="Times New Roman" pitchFamily="18" charset="0"/>
                <a:cs typeface="Times New Roman" pitchFamily="18" charset="0"/>
              </a:rPr>
              <a:t>to give 1 tablet of nitroglycerin under the tongue. </a:t>
            </a:r>
            <a:endParaRPr lang="ru-RU"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If the pain is not relieved</a:t>
            </a:r>
            <a:r>
              <a:rPr lang="ru-RU" sz="2900" dirty="0" smtClean="0">
                <a:latin typeface="Times New Roman" pitchFamily="18" charset="0"/>
                <a:cs typeface="Times New Roman" pitchFamily="18" charset="0"/>
              </a:rPr>
              <a:t>,</a:t>
            </a:r>
            <a:r>
              <a:rPr lang="en-US" sz="2900" dirty="0" smtClean="0">
                <a:latin typeface="Times New Roman" pitchFamily="18" charset="0"/>
                <a:cs typeface="Times New Roman" pitchFamily="18" charset="0"/>
              </a:rPr>
              <a:t> nitroglycerin should be repeated</a:t>
            </a:r>
            <a:r>
              <a:rPr lang="ru-RU" sz="29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(3 tablets at an interval of 5 minutes). Under the control of blood pressure. </a:t>
            </a:r>
            <a:endParaRPr lang="ru-RU" sz="2900" dirty="0" smtClean="0">
              <a:latin typeface="Times New Roman" pitchFamily="18" charset="0"/>
              <a:cs typeface="Times New Roman" pitchFamily="18" charset="0"/>
            </a:endParaRPr>
          </a:p>
          <a:p>
            <a:endParaRPr lang="ru-RU" sz="2800" dirty="0"/>
          </a:p>
        </p:txBody>
      </p:sp>
    </p:spTree>
    <p:extLst>
      <p:ext uri="{BB962C8B-B14F-4D97-AF65-F5344CB8AC3E}">
        <p14:creationId xmlns:p14="http://schemas.microsoft.com/office/powerpoint/2010/main" val="695296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Myocardial</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infarction</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Among all clinical forms of ischemic heart disease, special attention is given to myocardial infarction. It is this disease that often helps to disable, and in severe cases leads to death</a:t>
            </a:r>
            <a:r>
              <a:rPr lang="en-US"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the definition of MI, timely diagnosis is important, for which the first thing to be done is the correct interpretation of the clinical picture. In particular, information about the normal work of the heart and the first signs of myocardial infarction will be useful to everyone. In some cases, this can save somebody's life, because ambulance will be called in a timely manner.</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745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5865515"/>
          </a:xfrm>
        </p:spPr>
        <p:txBody>
          <a:bodyPr>
            <a:normAutofit fontScale="85000" lnSpcReduction="10000"/>
          </a:bodyPr>
          <a:lstStyle/>
          <a:p>
            <a:pPr marL="0" indent="0">
              <a:buNone/>
            </a:pPr>
            <a:r>
              <a:rPr lang="en-US" b="1" dirty="0" smtClean="0">
                <a:latin typeface="Times New Roman" panose="02020603050405020304" pitchFamily="18" charset="0"/>
                <a:cs typeface="Times New Roman" panose="02020603050405020304" pitchFamily="18" charset="0"/>
              </a:rPr>
              <a:t>Reasons</a:t>
            </a:r>
            <a:endParaRPr lang="ru-RU" b="1"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coronary circulatory disorder develops on the background of a change in the structure of the atherosclerotic plaque due to its cracking, erosion or bundle.  A Under favorable circumstances, an atherosclerotic plaque begins to form on the inner surface of the coronary </a:t>
            </a:r>
            <a:r>
              <a:rPr lang="en-US" dirty="0" err="1">
                <a:latin typeface="Times New Roman" panose="02020603050405020304" pitchFamily="18" charset="0"/>
                <a:cs typeface="Times New Roman" panose="02020603050405020304" pitchFamily="18" charset="0"/>
              </a:rPr>
              <a:t>arteries.This</a:t>
            </a:r>
            <a:r>
              <a:rPr lang="en-US" dirty="0">
                <a:latin typeface="Times New Roman" panose="02020603050405020304" pitchFamily="18" charset="0"/>
                <a:cs typeface="Times New Roman" panose="02020603050405020304" pitchFamily="18" charset="0"/>
              </a:rPr>
              <a:t> formation has a fibrous tire, which can break, and then </a:t>
            </a:r>
            <a:r>
              <a:rPr lang="en-US" dirty="0" err="1">
                <a:latin typeface="Times New Roman" panose="02020603050405020304" pitchFamily="18" charset="0"/>
                <a:cs typeface="Times New Roman" panose="02020603050405020304" pitchFamily="18" charset="0"/>
              </a:rPr>
              <a:t>subendothelial</a:t>
            </a:r>
            <a:r>
              <a:rPr lang="en-US" dirty="0">
                <a:latin typeface="Times New Roman" panose="02020603050405020304" pitchFamily="18" charset="0"/>
                <a:cs typeface="Times New Roman" panose="02020603050405020304" pitchFamily="18" charset="0"/>
              </a:rPr>
              <a:t> connective tissue is in contact with blood cells and other shaped elements. In the future, platelets accumulate on the site of the damage, thrombin gradually forms, which leads to thrombosis of the vessel. </a:t>
            </a:r>
            <a:r>
              <a:rPr lang="en-US" dirty="0" err="1">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is formed blood clot. When clogging (</a:t>
            </a:r>
            <a:r>
              <a:rPr lang="en-US" dirty="0" err="1">
                <a:latin typeface="Times New Roman" panose="02020603050405020304" pitchFamily="18" charset="0"/>
                <a:cs typeface="Times New Roman" panose="02020603050405020304" pitchFamily="18" charset="0"/>
              </a:rPr>
              <a:t>obturation</a:t>
            </a:r>
            <a:r>
              <a:rPr lang="en-US" dirty="0">
                <a:latin typeface="Times New Roman" panose="02020603050405020304" pitchFamily="18" charset="0"/>
                <a:cs typeface="Times New Roman" panose="02020603050405020304" pitchFamily="18" charset="0"/>
              </a:rPr>
              <a:t>) of the lumen of the vessel by clot, the larger or smaller portion of the myocardium ceases to supply the bloodstream, which leads first to ischemia, and then to dying (necrosis) of the tissue.</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347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669162"/>
          </a:xfrm>
        </p:spPr>
        <p:txBody>
          <a:bodyPr>
            <a:normAutofit fontScale="90000"/>
          </a:bodyPr>
          <a:lstStyle/>
          <a:p>
            <a:r>
              <a:rPr lang="en-US" sz="2700" b="1" dirty="0">
                <a:latin typeface="Times New Roman" panose="02020603050405020304" pitchFamily="18" charset="0"/>
                <a:cs typeface="Times New Roman" panose="02020603050405020304" pitchFamily="18" charset="0"/>
              </a:rPr>
              <a:t>Myocardial</a:t>
            </a:r>
            <a:r>
              <a:rPr lang="ru-RU" sz="2700" b="1" dirty="0">
                <a:latin typeface="Times New Roman" panose="02020603050405020304" pitchFamily="18" charset="0"/>
                <a:cs typeface="Times New Roman" panose="02020603050405020304" pitchFamily="18" charset="0"/>
              </a:rPr>
              <a:t> </a:t>
            </a:r>
            <a:r>
              <a:rPr lang="en-US" sz="2700" b="1" dirty="0">
                <a:latin typeface="Times New Roman" panose="02020603050405020304" pitchFamily="18" charset="0"/>
                <a:cs typeface="Times New Roman" panose="02020603050405020304" pitchFamily="18" charset="0"/>
              </a:rPr>
              <a:t>infarction</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endParaRPr lang="ru-RU" sz="2400" dirty="0"/>
          </a:p>
        </p:txBody>
      </p:sp>
      <p:sp>
        <p:nvSpPr>
          <p:cNvPr id="3" name="Содержимое 2"/>
          <p:cNvSpPr>
            <a:spLocks noGrp="1"/>
          </p:cNvSpPr>
          <p:nvPr>
            <p:ph idx="1"/>
          </p:nvPr>
        </p:nvSpPr>
        <p:spPr>
          <a:xfrm>
            <a:off x="457200" y="620688"/>
            <a:ext cx="8229600" cy="5505475"/>
          </a:xfrm>
        </p:spPr>
        <p:txBody>
          <a:bodyPr/>
          <a:lstStyle/>
          <a:p>
            <a:pPr algn="ctr">
              <a:buNone/>
            </a:pPr>
            <a:r>
              <a:rPr lang="en-US" sz="2400" b="1" dirty="0" smtClean="0"/>
              <a:t>Mechanism  of development</a:t>
            </a:r>
          </a:p>
          <a:p>
            <a:pPr algn="ctr">
              <a:buNone/>
            </a:pPr>
            <a:endParaRPr lang="en-US" b="1" dirty="0" smtClean="0"/>
          </a:p>
        </p:txBody>
      </p:sp>
      <p:sp>
        <p:nvSpPr>
          <p:cNvPr id="4" name="Прямоугольник 3"/>
          <p:cNvSpPr/>
          <p:nvPr/>
        </p:nvSpPr>
        <p:spPr>
          <a:xfrm>
            <a:off x="1142976" y="1289850"/>
            <a:ext cx="7358114" cy="64294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Under the presence of risk factors, an atherosclerotic plaque begins to form on the inner surface of the coronary arteries</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213538" y="5300066"/>
            <a:ext cx="3002676" cy="28917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Times New Roman" pitchFamily="18" charset="0"/>
                <a:cs typeface="Times New Roman" pitchFamily="18" charset="0"/>
              </a:rPr>
              <a:t>ischemia</a:t>
            </a:r>
            <a:endParaRPr lang="ru-RU" sz="1400" dirty="0">
              <a:solidFill>
                <a:schemeClr val="tx1"/>
              </a:solidFill>
              <a:latin typeface="Times New Roman" pitchFamily="18" charset="0"/>
              <a:cs typeface="Times New Roman" pitchFamily="18" charset="0"/>
            </a:endParaRPr>
          </a:p>
        </p:txBody>
      </p:sp>
      <p:sp>
        <p:nvSpPr>
          <p:cNvPr id="6" name="Прямоугольник 5"/>
          <p:cNvSpPr/>
          <p:nvPr/>
        </p:nvSpPr>
        <p:spPr>
          <a:xfrm>
            <a:off x="3000364" y="5804122"/>
            <a:ext cx="3429024" cy="82609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itchFamily="18" charset="0"/>
                <a:cs typeface="Times New Roman" pitchFamily="18" charset="0"/>
              </a:rPr>
              <a:t>dying (necrosis) of the tissue</a:t>
            </a:r>
            <a:endParaRPr lang="ru-RU" sz="2400" dirty="0">
              <a:solidFill>
                <a:schemeClr val="tx1"/>
              </a:solidFill>
              <a:latin typeface="Times New Roman" pitchFamily="18" charset="0"/>
              <a:cs typeface="Times New Roman" pitchFamily="18" charset="0"/>
            </a:endParaRPr>
          </a:p>
        </p:txBody>
      </p:sp>
      <p:sp>
        <p:nvSpPr>
          <p:cNvPr id="7" name="Прямоугольник 6"/>
          <p:cNvSpPr/>
          <p:nvPr/>
        </p:nvSpPr>
        <p:spPr>
          <a:xfrm>
            <a:off x="2678893" y="4209687"/>
            <a:ext cx="4071966" cy="87549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itchFamily="18" charset="0"/>
                <a:cs typeface="Times New Roman" pitchFamily="18" charset="0"/>
              </a:rPr>
              <a:t>W</a:t>
            </a:r>
            <a:r>
              <a:rPr lang="en-US" sz="1400" dirty="0" smtClean="0">
                <a:solidFill>
                  <a:schemeClr val="tx1"/>
                </a:solidFill>
                <a:latin typeface="Times New Roman" pitchFamily="18" charset="0"/>
                <a:cs typeface="Times New Roman" pitchFamily="18" charset="0"/>
              </a:rPr>
              <a:t>hen </a:t>
            </a:r>
            <a:r>
              <a:rPr lang="en-US" sz="1400" dirty="0">
                <a:solidFill>
                  <a:schemeClr val="tx1"/>
                </a:solidFill>
                <a:latin typeface="Times New Roman" pitchFamily="18" charset="0"/>
                <a:cs typeface="Times New Roman" pitchFamily="18" charset="0"/>
              </a:rPr>
              <a:t>clogging (</a:t>
            </a:r>
            <a:r>
              <a:rPr lang="en-US" sz="1400" dirty="0" err="1">
                <a:solidFill>
                  <a:schemeClr val="tx1"/>
                </a:solidFill>
                <a:latin typeface="Times New Roman" pitchFamily="18" charset="0"/>
                <a:cs typeface="Times New Roman" pitchFamily="18" charset="0"/>
              </a:rPr>
              <a:t>obturation</a:t>
            </a:r>
            <a:r>
              <a:rPr lang="en-US" sz="1400" dirty="0">
                <a:solidFill>
                  <a:schemeClr val="tx1"/>
                </a:solidFill>
                <a:latin typeface="Times New Roman" pitchFamily="18" charset="0"/>
                <a:cs typeface="Times New Roman" pitchFamily="18" charset="0"/>
              </a:rPr>
              <a:t>) of the lumen of the vessel by clot, the larger or smaller portion of the myocardium ceases to supply the bloodstream</a:t>
            </a:r>
            <a:endParaRPr lang="ru-RU" sz="1400" dirty="0">
              <a:solidFill>
                <a:schemeClr val="tx1"/>
              </a:solidFill>
              <a:latin typeface="Times New Roman" pitchFamily="18" charset="0"/>
              <a:cs typeface="Times New Roman" pitchFamily="18" charset="0"/>
            </a:endParaRPr>
          </a:p>
        </p:txBody>
      </p:sp>
      <p:sp>
        <p:nvSpPr>
          <p:cNvPr id="8" name="Прямоугольник 7"/>
          <p:cNvSpPr/>
          <p:nvPr/>
        </p:nvSpPr>
        <p:spPr>
          <a:xfrm>
            <a:off x="2714612" y="2991252"/>
            <a:ext cx="3857652" cy="94180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platelets accumulate on the site of the damage, thrombin gradually forms, which leads to thrombosis of the vessel</a:t>
            </a:r>
            <a:endParaRPr lang="ru-RU" sz="1400" dirty="0">
              <a:solidFill>
                <a:schemeClr val="tx1"/>
              </a:solidFill>
              <a:latin typeface="Times New Roman" pitchFamily="18" charset="0"/>
              <a:cs typeface="Times New Roman" pitchFamily="18" charset="0"/>
            </a:endParaRPr>
          </a:p>
        </p:txBody>
      </p:sp>
      <p:sp>
        <p:nvSpPr>
          <p:cNvPr id="10" name="Стрелка вниз 9"/>
          <p:cNvSpPr/>
          <p:nvPr/>
        </p:nvSpPr>
        <p:spPr>
          <a:xfrm>
            <a:off x="425850" y="1838161"/>
            <a:ext cx="531416" cy="45959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2607455" y="2071678"/>
            <a:ext cx="4071966" cy="64294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itchFamily="18" charset="0"/>
                <a:cs typeface="Times New Roman" pitchFamily="18" charset="0"/>
              </a:rPr>
              <a:t>atherosclerotic plaque can break due to its cracking, erosion or </a:t>
            </a:r>
            <a:r>
              <a:rPr lang="en-US" sz="1600" dirty="0" smtClean="0">
                <a:solidFill>
                  <a:schemeClr val="tx1"/>
                </a:solidFill>
                <a:latin typeface="Times New Roman" pitchFamily="18" charset="0"/>
                <a:cs typeface="Times New Roman" pitchFamily="18" charset="0"/>
              </a:rPr>
              <a:t>bundle </a:t>
            </a:r>
            <a:endParaRPr lang="ru-RU"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74679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fontScale="90000"/>
          </a:bodyPr>
          <a:lstStyle/>
          <a:p>
            <a:r>
              <a:rPr lang="en-US" sz="3100" b="1" dirty="0">
                <a:latin typeface="Times New Roman" panose="02020603050405020304" pitchFamily="18" charset="0"/>
                <a:cs typeface="Times New Roman" panose="02020603050405020304" pitchFamily="18" charset="0"/>
              </a:rPr>
              <a:t>Myocardial</a:t>
            </a:r>
            <a:r>
              <a:rPr lang="ru-RU" sz="3100" b="1"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infarction </a:t>
            </a:r>
            <a:r>
              <a:rPr lang="ru-RU" sz="3100" b="1" dirty="0" err="1" smtClean="0">
                <a:latin typeface="Times New Roman" pitchFamily="18" charset="0"/>
                <a:cs typeface="Times New Roman" pitchFamily="18" charset="0"/>
              </a:rPr>
              <a:t>symptoms</a:t>
            </a:r>
            <a:r>
              <a:rPr lang="ru-RU" sz="3100" b="1" dirty="0" smtClean="0">
                <a:latin typeface="Times New Roman" pitchFamily="18" charset="0"/>
                <a:cs typeface="Times New Roman" pitchFamily="18" charset="0"/>
              </a:rPr>
              <a:t> </a:t>
            </a:r>
            <a:r>
              <a:rPr lang="ru-RU" sz="3100" b="1" dirty="0" err="1">
                <a:latin typeface="Times New Roman" pitchFamily="18" charset="0"/>
                <a:cs typeface="Times New Roman" pitchFamily="18" charset="0"/>
              </a:rPr>
              <a:t>include</a:t>
            </a:r>
            <a:r>
              <a:rPr lang="ru-RU" sz="3100" b="1" dirty="0">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251520" y="764704"/>
            <a:ext cx="8640960" cy="5904656"/>
          </a:xfrm>
        </p:spPr>
        <p:txBody>
          <a:bodyPr>
            <a:normAutofit fontScale="85000" lnSpcReduction="20000"/>
          </a:bodyPr>
          <a:lstStyle/>
          <a:p>
            <a:pPr marL="0" indent="0">
              <a:buNone/>
            </a:pPr>
            <a:r>
              <a:rPr lang="en-US" sz="2800" b="1" u="sng" dirty="0">
                <a:latin typeface="Times New Roman" panose="02020603050405020304" pitchFamily="18" charset="0"/>
                <a:cs typeface="Times New Roman" panose="02020603050405020304" pitchFamily="18" charset="0"/>
              </a:rPr>
              <a:t>Complaints</a:t>
            </a:r>
            <a:r>
              <a:rPr lang="ru-RU" sz="2800" b="1" u="sng" dirty="0">
                <a:latin typeface="Times New Roman" panose="02020603050405020304" pitchFamily="18" charset="0"/>
                <a:cs typeface="Times New Roman" panose="02020603050405020304" pitchFamily="18" charset="0"/>
              </a:rPr>
              <a:t>:</a:t>
            </a:r>
            <a:r>
              <a:rPr lang="en-US" sz="2800" b="1" u="sng" dirty="0">
                <a:latin typeface="Times New Roman" panose="02020603050405020304" pitchFamily="18" charset="0"/>
                <a:cs typeface="Times New Roman" panose="02020603050405020304" pitchFamily="18" charset="0"/>
              </a:rPr>
              <a:t> </a:t>
            </a:r>
            <a:endParaRPr lang="ru-RU" sz="2800" b="1" u="sng" dirty="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Anger </a:t>
            </a:r>
            <a:r>
              <a:rPr lang="en-US" sz="2800" dirty="0">
                <a:latin typeface="Times New Roman" panose="02020603050405020304" pitchFamily="18" charset="0"/>
                <a:cs typeface="Times New Roman" panose="02020603050405020304" pitchFamily="18" charset="0"/>
              </a:rPr>
              <a:t>pain is a characteristic symptom </a:t>
            </a:r>
            <a:r>
              <a:rPr lang="en-US" sz="2800" dirty="0" smtClean="0">
                <a:latin typeface="Times New Roman" panose="02020603050405020304" pitchFamily="18" charset="0"/>
                <a:cs typeface="Times New Roman" panose="02020603050405020304" pitchFamily="18" charset="0"/>
              </a:rPr>
              <a:t>of </a:t>
            </a:r>
            <a:r>
              <a:rPr lang="en-US" sz="2800" dirty="0">
                <a:latin typeface="Times New Roman" panose="02020603050405020304" pitchFamily="18" charset="0"/>
                <a:cs typeface="Times New Roman" panose="02020603050405020304" pitchFamily="18" charset="0"/>
              </a:rPr>
              <a:t>MI</a:t>
            </a:r>
            <a:r>
              <a:rPr lang="en-US" sz="2800" dirty="0" smtClean="0">
                <a:latin typeface="Times New Roman" panose="02020603050405020304" pitchFamily="18" charset="0"/>
                <a:cs typeface="Times New Roman" panose="02020603050405020304" pitchFamily="18" charset="0"/>
              </a:rPr>
              <a:t>.</a:t>
            </a:r>
            <a:endParaRPr lang="ru-RU"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Characterized </a:t>
            </a:r>
            <a:r>
              <a:rPr lang="en-US" sz="2800" dirty="0">
                <a:latin typeface="Times New Roman" panose="02020603050405020304" pitchFamily="18" charset="0"/>
                <a:cs typeface="Times New Roman" panose="02020603050405020304" pitchFamily="18" charset="0"/>
              </a:rPr>
              <a:t>by high intensity, located behind the sternum. </a:t>
            </a:r>
            <a:endParaRPr lang="ru-RU"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Pain </a:t>
            </a:r>
            <a:r>
              <a:rPr lang="en-US" sz="2800" dirty="0">
                <a:latin typeface="Times New Roman" panose="02020603050405020304" pitchFamily="18" charset="0"/>
                <a:cs typeface="Times New Roman" panose="02020603050405020304" pitchFamily="18" charset="0"/>
              </a:rPr>
              <a:t>often spreads nerve fibers to other parts of the body - the shoulder blade, throat, abdomen, arm. </a:t>
            </a:r>
            <a:endParaRPr lang="ru-RU"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pain does not pass quickly. Her duration can range from 15 minutes to an hour or more. </a:t>
            </a:r>
            <a:endParaRPr lang="ru-RU"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the face of severe pain, patients often experience fear of death, there is a sticky sweat</a:t>
            </a:r>
            <a:r>
              <a:rPr lang="en-US" sz="2800" dirty="0" smtClean="0">
                <a:latin typeface="Times New Roman" panose="02020603050405020304" pitchFamily="18" charset="0"/>
                <a:cs typeface="Times New Roman" panose="02020603050405020304" pitchFamily="18" charset="0"/>
              </a:rPr>
              <a:t>.</a:t>
            </a:r>
            <a:endParaRPr lang="ru-RU" sz="2800" dirty="0" smtClean="0">
              <a:latin typeface="Times New Roman" panose="02020603050405020304" pitchFamily="18" charset="0"/>
              <a:cs typeface="Times New Roman" panose="02020603050405020304" pitchFamily="18" charset="0"/>
            </a:endParaRPr>
          </a:p>
          <a:p>
            <a:pPr marL="0" indent="0">
              <a:buNone/>
            </a:pPr>
            <a:r>
              <a:rPr lang="en-US" sz="2800" b="1" u="sng" dirty="0">
                <a:latin typeface="Times New Roman" panose="02020603050405020304" pitchFamily="18" charset="0"/>
                <a:cs typeface="Times New Roman" panose="02020603050405020304" pitchFamily="18" charset="0"/>
              </a:rPr>
              <a:t>Objective data</a:t>
            </a:r>
            <a:r>
              <a:rPr lang="ru-RU" sz="2800" b="1" u="sng" dirty="0" smtClean="0">
                <a:latin typeface="Times New Roman" panose="02020603050405020304" pitchFamily="18" charset="0"/>
                <a:cs typeface="Times New Roman" panose="02020603050405020304" pitchFamily="18" charset="0"/>
              </a:rPr>
              <a:t>:</a:t>
            </a:r>
            <a:endParaRPr lang="en-US" sz="2800" b="1" u="sng" dirty="0" smtClean="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patient in </a:t>
            </a:r>
            <a:r>
              <a:rPr lang="en-US" sz="2800" dirty="0" smtClean="0">
                <a:latin typeface="Times New Roman" panose="02020603050405020304" pitchFamily="18" charset="0"/>
                <a:cs typeface="Times New Roman" panose="02020603050405020304" pitchFamily="18" charset="0"/>
              </a:rPr>
              <a:t>conscious</a:t>
            </a:r>
            <a:endParaRPr lang="ru-RU" sz="2800" dirty="0" smtClean="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forced position </a:t>
            </a:r>
            <a:r>
              <a:rPr lang="en-US" sz="2800" dirty="0" smtClean="0">
                <a:latin typeface="Times New Roman" panose="02020603050405020304" pitchFamily="18" charset="0"/>
                <a:cs typeface="Times New Roman" panose="02020603050405020304" pitchFamily="18" charset="0"/>
              </a:rPr>
              <a:t>-</a:t>
            </a:r>
            <a:r>
              <a:rPr lang="ru-RU"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standing </a:t>
            </a:r>
            <a:r>
              <a:rPr lang="en-US" sz="2800" dirty="0" smtClean="0">
                <a:latin typeface="Times New Roman" panose="02020603050405020304" pitchFamily="18" charset="0"/>
                <a:cs typeface="Times New Roman" panose="02020603050405020304" pitchFamily="18" charset="0"/>
              </a:rPr>
              <a:t>position</a:t>
            </a:r>
            <a:r>
              <a:rPr lang="ru-R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symptom </a:t>
            </a:r>
            <a:r>
              <a:rPr lang="ru-R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shop window</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may be cyanosis of </a:t>
            </a:r>
            <a:r>
              <a:rPr lang="en-US" sz="2800" dirty="0" smtClean="0">
                <a:latin typeface="Times New Roman" panose="02020603050405020304" pitchFamily="18" charset="0"/>
                <a:cs typeface="Times New Roman" panose="02020603050405020304" pitchFamily="18" charset="0"/>
              </a:rPr>
              <a:t>lips</a:t>
            </a:r>
            <a:endParaRPr lang="ru-RU" sz="2800" dirty="0" smtClean="0">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breath does not change as a rule</a:t>
            </a:r>
            <a:endParaRPr lang="ru-RU"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tachycardia</a:t>
            </a:r>
            <a:r>
              <a:rPr lang="ru-R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as a </a:t>
            </a:r>
            <a:r>
              <a:rPr lang="en-US" sz="2800" dirty="0" smtClean="0">
                <a:latin typeface="Times New Roman" panose="02020603050405020304" pitchFamily="18" charset="0"/>
                <a:cs typeface="Times New Roman" panose="02020603050405020304" pitchFamily="18" charset="0"/>
              </a:rPr>
              <a:t>rule</a:t>
            </a:r>
            <a:r>
              <a:rPr lang="ru-RU"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may be irregular heart rhythm</a:t>
            </a:r>
            <a:endParaRPr lang="ru-RU" sz="2800" dirty="0" smtClean="0">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blood </a:t>
            </a:r>
            <a:r>
              <a:rPr lang="en-US" sz="2800" dirty="0">
                <a:latin typeface="Times New Roman" panose="02020603050405020304" pitchFamily="18" charset="0"/>
                <a:cs typeface="Times New Roman" panose="02020603050405020304" pitchFamily="18" charset="0"/>
              </a:rPr>
              <a:t>pressure decreases</a:t>
            </a:r>
            <a:endParaRPr lang="ru-RU" sz="2800" dirty="0">
              <a:latin typeface="Times New Roman" panose="02020603050405020304" pitchFamily="18" charset="0"/>
              <a:cs typeface="Times New Roman" panose="02020603050405020304" pitchFamily="18" charset="0"/>
            </a:endParaRPr>
          </a:p>
          <a:p>
            <a:endParaRPr lang="ru-RU" sz="2800" b="1" u="sng" dirty="0"/>
          </a:p>
          <a:p>
            <a:endParaRPr lang="ru-RU"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16632"/>
            <a:ext cx="8572560" cy="6527078"/>
          </a:xfrm>
          <a:solidFill>
            <a:schemeClr val="bg2"/>
          </a:solidFill>
        </p:spPr>
        <p:txBody>
          <a:bodyPr>
            <a:noAutofit/>
          </a:bodyPr>
          <a:lstStyle/>
          <a:p>
            <a:pPr>
              <a:buNone/>
            </a:pPr>
            <a:r>
              <a:rPr lang="en-US" b="1" u="sng" dirty="0">
                <a:latin typeface="Times New Roman" panose="02020603050405020304" pitchFamily="18" charset="0"/>
                <a:cs typeface="Times New Roman" panose="02020603050405020304" pitchFamily="18" charset="0"/>
              </a:rPr>
              <a:t>Myocardial</a:t>
            </a:r>
            <a:r>
              <a:rPr lang="ru-RU" b="1" u="sng" dirty="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infarction</a:t>
            </a:r>
            <a:r>
              <a:rPr lang="ru-RU" b="1" i="1" u="sng" dirty="0" smtClean="0">
                <a:latin typeface="Times New Roman" pitchFamily="18" charset="0"/>
                <a:cs typeface="Times New Roman" pitchFamily="18" charset="0"/>
              </a:rPr>
              <a:t>.</a:t>
            </a:r>
            <a:r>
              <a:rPr lang="en-US" b="1" i="1" u="sng"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First aid: </a:t>
            </a:r>
            <a:endParaRPr lang="ru-RU" b="1" u="sng" dirty="0" smtClean="0">
              <a:latin typeface="Times New Roman" pitchFamily="18" charset="0"/>
              <a:cs typeface="Times New Roman" pitchFamily="18" charset="0"/>
            </a:endParaRPr>
          </a:p>
          <a:p>
            <a:pPr marL="0" indent="0">
              <a:buNone/>
            </a:pPr>
            <a:r>
              <a:rPr lang="en-US" sz="2000" dirty="0">
                <a:latin typeface="Times New Roman" panose="02020603050405020304" pitchFamily="18" charset="0"/>
                <a:cs typeface="Times New Roman" panose="02020603050405020304" pitchFamily="18" charset="0"/>
              </a:rPr>
              <a:t>It starts to appear even at the pre-hospital stage, when the person only felt a lot of pain, but emergency medical care has not yet arrived.</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Call a physician.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Individual </a:t>
            </a:r>
            <a:r>
              <a:rPr lang="en-US" sz="2000" dirty="0">
                <a:latin typeface="Times New Roman" pitchFamily="18" charset="0"/>
                <a:cs typeface="Times New Roman" pitchFamily="18" charset="0"/>
              </a:rPr>
              <a:t>motor </a:t>
            </a:r>
            <a:r>
              <a:rPr lang="en-US" sz="2000" dirty="0" smtClean="0">
                <a:latin typeface="Times New Roman" pitchFamily="18" charset="0"/>
                <a:cs typeface="Times New Roman" pitchFamily="18" charset="0"/>
              </a:rPr>
              <a:t>regime</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bed rest</a:t>
            </a:r>
            <a:endParaRPr lang="ru-RU"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patient's position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orthopnea</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ensure a flow of fresh air, unbutton constraining clothes.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measure pulse rate and blood pressure. </a:t>
            </a:r>
            <a:endParaRPr lang="ru-RU"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If systolic BP is not less than 100 mm Hg </a:t>
            </a:r>
            <a:r>
              <a:rPr lang="en-US" sz="2000" dirty="0" smtClean="0">
                <a:latin typeface="Times New Roman" pitchFamily="18" charset="0"/>
                <a:cs typeface="Times New Roman" pitchFamily="18" charset="0"/>
              </a:rPr>
              <a:t>to give 1 tablet of nitroglycerin under the tongue. </a:t>
            </a:r>
            <a:r>
              <a:rPr lang="en-US" sz="2000" dirty="0">
                <a:latin typeface="Times New Roman" pitchFamily="18" charset="0"/>
                <a:cs typeface="Times New Roman" pitchFamily="18" charset="0"/>
              </a:rPr>
              <a:t>Although the drug does not completely relieve pain, it can weaken the attack somewhat</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pain is not relieved</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nitroglycerin should be repeated</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(3 tablets at an interval of 5 minutes). Under the control of blood pressure. </a:t>
            </a:r>
            <a:endParaRPr lang="ru-RU" sz="2000" dirty="0" smtClean="0">
              <a:latin typeface="Times New Roman" pitchFamily="18" charset="0"/>
              <a:cs typeface="Times New Roman" pitchFamily="18" charset="0"/>
            </a:endParaRPr>
          </a:p>
          <a:p>
            <a:r>
              <a:rPr lang="en-US" sz="2000" dirty="0">
                <a:latin typeface="Times New Roman" panose="02020603050405020304" pitchFamily="18" charset="0"/>
                <a:cs typeface="Times New Roman" panose="02020603050405020304" pitchFamily="18" charset="0"/>
              </a:rPr>
              <a:t>At the pre-hospital stage, aspirin is available in a dose of 300 mg, but at the same time the patient should not have a known allergic reaction.</a:t>
            </a:r>
            <a:endParaRPr lang="ru-RU" sz="2000" dirty="0" smtClean="0">
              <a:latin typeface="Times New Roman" pitchFamily="18" charset="0"/>
              <a:cs typeface="Times New Roman" pitchFamily="18" charset="0"/>
            </a:endParaRPr>
          </a:p>
          <a:p>
            <a:endParaRPr lang="ru-RU" sz="2800" dirty="0"/>
          </a:p>
        </p:txBody>
      </p:sp>
    </p:spTree>
    <p:extLst>
      <p:ext uri="{BB962C8B-B14F-4D97-AF65-F5344CB8AC3E}">
        <p14:creationId xmlns:p14="http://schemas.microsoft.com/office/powerpoint/2010/main" val="892577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720080"/>
          </a:xfrm>
        </p:spPr>
        <p:txBody>
          <a:bodyPr>
            <a:normAutofit fontScale="90000"/>
          </a:bodyPr>
          <a:lstStyle/>
          <a:p>
            <a:r>
              <a:rPr lang="en-US" b="1" dirty="0">
                <a:latin typeface="Times New Roman" panose="02020603050405020304" pitchFamily="18" charset="0"/>
                <a:cs typeface="Times New Roman" panose="02020603050405020304" pitchFamily="18" charset="0"/>
              </a:rPr>
              <a:t>Acute</a:t>
            </a: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Left ventricular failure</a:t>
            </a:r>
            <a:endParaRPr lang="ru-RU" b="1"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251520" y="908720"/>
            <a:ext cx="8640960" cy="5688632"/>
          </a:xfrm>
        </p:spPr>
        <p:txBody>
          <a:bodyPr>
            <a:normAutofit/>
          </a:bodyPr>
          <a:lstStyle/>
          <a:p>
            <a:r>
              <a:rPr lang="en-US" dirty="0" smtClean="0">
                <a:latin typeface="Times New Roman" panose="02020603050405020304" pitchFamily="18" charset="0"/>
                <a:cs typeface="Times New Roman" panose="02020603050405020304" pitchFamily="18" charset="0"/>
              </a:rPr>
              <a:t>Acute</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Left </a:t>
            </a:r>
            <a:r>
              <a:rPr lang="en-US" dirty="0">
                <a:latin typeface="Times New Roman" panose="02020603050405020304" pitchFamily="18" charset="0"/>
                <a:cs typeface="Times New Roman" panose="02020603050405020304" pitchFamily="18" charset="0"/>
              </a:rPr>
              <a:t>ventricular failure is characterized by a sharp and sudden violation of the contractile function of the heart, namely, its decrease</a:t>
            </a:r>
            <a:r>
              <a:rPr lang="en-US"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Reasons</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most cases, the emergence of a similar pathology is facilitated by the occurrence of diseases that excessively strain the left side of the heart muscle. The intensity of manifestation of clinical signs will depend on the severity and form of the course of such a disease. </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76064"/>
          </a:xfrm>
        </p:spPr>
        <p:txBody>
          <a:bodyPr>
            <a:normAutofit/>
          </a:bodyPr>
          <a:lstStyle/>
          <a:p>
            <a:r>
              <a:rPr lang="en-US" sz="2700" b="1" dirty="0">
                <a:latin typeface="Times New Roman" panose="02020603050405020304" pitchFamily="18" charset="0"/>
                <a:cs typeface="Times New Roman" panose="02020603050405020304" pitchFamily="18" charset="0"/>
              </a:rPr>
              <a:t>Mechanism  of </a:t>
            </a:r>
            <a:r>
              <a:rPr lang="en-US" sz="2700" b="1" dirty="0" smtClean="0">
                <a:latin typeface="Times New Roman" panose="02020603050405020304" pitchFamily="18" charset="0"/>
                <a:cs typeface="Times New Roman" panose="02020603050405020304" pitchFamily="18" charset="0"/>
              </a:rPr>
              <a:t>developme</a:t>
            </a:r>
            <a:r>
              <a:rPr lang="en-US" sz="2700" b="1" dirty="0" smtClean="0"/>
              <a:t>nt</a:t>
            </a:r>
            <a:r>
              <a:rPr lang="ru-RU" sz="2700" b="1" dirty="0" smtClean="0"/>
              <a:t>:</a:t>
            </a:r>
            <a:endParaRPr lang="ru-RU" sz="2700" dirty="0"/>
          </a:p>
        </p:txBody>
      </p:sp>
      <p:sp>
        <p:nvSpPr>
          <p:cNvPr id="3" name="Объект 2"/>
          <p:cNvSpPr>
            <a:spLocks noGrp="1"/>
          </p:cNvSpPr>
          <p:nvPr>
            <p:ph idx="1"/>
          </p:nvPr>
        </p:nvSpPr>
        <p:spPr>
          <a:xfrm>
            <a:off x="457200" y="692696"/>
            <a:ext cx="8229600" cy="5433467"/>
          </a:xfrm>
        </p:spPr>
        <p:txBody>
          <a:bodyPr>
            <a:normAutofit/>
          </a:bodyPr>
          <a:lstStyle/>
          <a:p>
            <a:pPr marL="0" indent="0">
              <a:buNone/>
            </a:pPr>
            <a:endParaRPr lang="ru-RU" sz="2000" dirty="0" smtClean="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198174"/>
            <a:ext cx="1835696" cy="15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1907704" y="751111"/>
            <a:ext cx="532859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tx1"/>
              </a:solidFill>
              <a:latin typeface="Times New Roman" panose="02020603050405020304" pitchFamily="18" charset="0"/>
              <a:cs typeface="Times New Roman" panose="02020603050405020304" pitchFamily="18" charset="0"/>
            </a:endParaRPr>
          </a:p>
          <a:p>
            <a:pPr algn="ctr"/>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contractility of the left ventricular myocardium is sharply reduced</a:t>
            </a:r>
            <a:endParaRPr lang="ru-RU" dirty="0">
              <a:solidFill>
                <a:schemeClr val="tx1"/>
              </a:solidFill>
              <a:latin typeface="Times New Roman" panose="02020603050405020304" pitchFamily="18" charset="0"/>
              <a:cs typeface="Times New Roman" panose="02020603050405020304" pitchFamily="18" charset="0"/>
            </a:endParaRPr>
          </a:p>
          <a:p>
            <a:pPr algn="ctr"/>
            <a:endParaRPr lang="ru-RU" dirty="0"/>
          </a:p>
        </p:txBody>
      </p:sp>
      <p:sp>
        <p:nvSpPr>
          <p:cNvPr id="6" name="Прямоугольник 5"/>
          <p:cNvSpPr/>
          <p:nvPr/>
        </p:nvSpPr>
        <p:spPr>
          <a:xfrm>
            <a:off x="1691680" y="1796046"/>
            <a:ext cx="583264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Blood overfills the left atrium that leads to the pressure increase in it.</a:t>
            </a:r>
            <a:endParaRPr lang="ru-RU" dirty="0" smtClean="0">
              <a:solidFill>
                <a:schemeClr val="tx1"/>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683568" y="2856898"/>
            <a:ext cx="7848872" cy="644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The right ventricle, preserved its working capacity, continues to pump into the pulmonary vessels all the blood received from </a:t>
            </a:r>
            <a:r>
              <a:rPr lang="en-US" dirty="0" err="1">
                <a:solidFill>
                  <a:schemeClr val="tx1"/>
                </a:solidFill>
                <a:latin typeface="Times New Roman" panose="02020603050405020304" pitchFamily="18" charset="0"/>
                <a:cs typeface="Times New Roman" panose="02020603050405020304" pitchFamily="18" charset="0"/>
              </a:rPr>
              <a:t>caval</a:t>
            </a:r>
            <a:r>
              <a:rPr lang="en-US" dirty="0">
                <a:solidFill>
                  <a:schemeClr val="tx1"/>
                </a:solidFill>
                <a:latin typeface="Times New Roman" panose="02020603050405020304" pitchFamily="18" charset="0"/>
                <a:cs typeface="Times New Roman" panose="02020603050405020304" pitchFamily="18" charset="0"/>
              </a:rPr>
              <a:t> veins.</a:t>
            </a:r>
            <a:endParaRPr lang="ru-RU" dirty="0" smtClean="0">
              <a:solidFill>
                <a:schemeClr val="tx1"/>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683568" y="3769773"/>
            <a:ext cx="7848872" cy="978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left ventricle does not accommodate the whole volume of blood from the lungs. This remainder stays too long in the pulmonary circuit, as a result a hydrostatic pressure elevates in the pulmonary circuit.</a:t>
            </a:r>
            <a:endParaRPr lang="ru-RU" dirty="0" smtClean="0">
              <a:solidFill>
                <a:schemeClr val="tx1"/>
              </a:solidFill>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683568" y="5000403"/>
            <a:ext cx="604867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Blood is directed </a:t>
            </a:r>
            <a:r>
              <a:rPr lang="en-US" dirty="0">
                <a:solidFill>
                  <a:schemeClr val="tx1"/>
                </a:solidFill>
              </a:rPr>
              <a:t>from the capillaries to alveoli</a:t>
            </a:r>
            <a:endParaRPr lang="ru-RU" dirty="0">
              <a:solidFill>
                <a:schemeClr val="tx1"/>
              </a:solidFill>
            </a:endParaRPr>
          </a:p>
        </p:txBody>
      </p:sp>
      <p:sp>
        <p:nvSpPr>
          <p:cNvPr id="10" name="Прямоугольник 9"/>
          <p:cNvSpPr/>
          <p:nvPr/>
        </p:nvSpPr>
        <p:spPr>
          <a:xfrm>
            <a:off x="708792" y="5815661"/>
            <a:ext cx="6023448" cy="9319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Liquid-filled alveoli cease to participate in gas exchange, which leads to the to reduce lung volume.</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11" name="Стрелка вниз 10"/>
          <p:cNvSpPr/>
          <p:nvPr/>
        </p:nvSpPr>
        <p:spPr>
          <a:xfrm>
            <a:off x="0" y="692696"/>
            <a:ext cx="611560" cy="5760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65343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16632"/>
            <a:ext cx="8115328" cy="504056"/>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Clinic of </a:t>
            </a:r>
            <a:r>
              <a:rPr lang="en-US" sz="3600" b="1" dirty="0">
                <a:latin typeface="Times New Roman" panose="02020603050405020304" pitchFamily="18" charset="0"/>
                <a:cs typeface="Times New Roman" panose="02020603050405020304" pitchFamily="18" charset="0"/>
              </a:rPr>
              <a:t>Acute</a:t>
            </a:r>
            <a:r>
              <a:rPr lang="ru-RU" sz="36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Left ventricular failure</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85720" y="764704"/>
            <a:ext cx="8429684" cy="5688632"/>
          </a:xfrm>
          <a:solidFill>
            <a:schemeClr val="bg2"/>
          </a:solidFill>
        </p:spPr>
        <p:txBody>
          <a:bodyPr>
            <a:noAutofit/>
          </a:bodyPr>
          <a:lstStyle/>
          <a:p>
            <a:pPr marL="0" indent="0">
              <a:lnSpc>
                <a:spcPct val="120000"/>
              </a:lnSpc>
              <a:spcBef>
                <a:spcPts val="0"/>
              </a:spcBef>
              <a:buNone/>
            </a:pPr>
            <a:r>
              <a:rPr lang="en-US" sz="2000" b="1" u="sng" dirty="0" smtClean="0">
                <a:latin typeface="Times New Roman" panose="02020603050405020304" pitchFamily="18" charset="0"/>
                <a:cs typeface="Times New Roman" panose="02020603050405020304" pitchFamily="18" charset="0"/>
              </a:rPr>
              <a:t>Complaints</a:t>
            </a:r>
            <a:r>
              <a:rPr lang="ru-RU" sz="2000" b="1" u="sng" dirty="0">
                <a:latin typeface="Times New Roman" panose="02020603050405020304" pitchFamily="18" charset="0"/>
                <a:cs typeface="Times New Roman" panose="02020603050405020304" pitchFamily="18" charset="0"/>
              </a:rPr>
              <a:t>:</a:t>
            </a:r>
            <a:r>
              <a:rPr lang="en-US" sz="2000" b="1" u="sng" dirty="0">
                <a:latin typeface="Times New Roman" panose="02020603050405020304" pitchFamily="18" charset="0"/>
                <a:cs typeface="Times New Roman" panose="02020603050405020304" pitchFamily="18" charset="0"/>
              </a:rPr>
              <a:t> </a:t>
            </a:r>
            <a:endParaRPr lang="ru-RU" sz="2000" b="1" u="sng" dirty="0">
              <a:latin typeface="Times New Roman" panose="02020603050405020304" pitchFamily="18" charset="0"/>
              <a:cs typeface="Times New Roman" panose="02020603050405020304" pitchFamily="18" charset="0"/>
            </a:endParaRPr>
          </a:p>
          <a:p>
            <a:pPr marL="0" indent="0">
              <a:lnSpc>
                <a:spcPct val="120000"/>
              </a:lnSpc>
              <a:spcBef>
                <a:spcPts val="0"/>
              </a:spcBef>
            </a:pPr>
            <a:r>
              <a:rPr lang="ru-RU"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A strong attack of cough. It can be dry or accompanied by the release of foamy sputum  separation of the foam of a pinkish hue.  </a:t>
            </a:r>
            <a:endParaRPr lang="ru-RU" sz="2000" dirty="0" smtClean="0">
              <a:latin typeface="Times New Roman" pitchFamily="18" charset="0"/>
              <a:cs typeface="Times New Roman" pitchFamily="18" charset="0"/>
            </a:endParaRPr>
          </a:p>
          <a:p>
            <a:pPr marL="0" indent="0">
              <a:lnSpc>
                <a:spcPct val="120000"/>
              </a:lnSpc>
              <a:spcBef>
                <a:spcPts val="0"/>
              </a:spcBef>
            </a:pPr>
            <a:r>
              <a:rPr lang="ru-RU"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Аttack</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Inspiratory dyspnea. </a:t>
            </a:r>
            <a:r>
              <a:rPr lang="en-US" sz="2000" dirty="0" smtClean="0">
                <a:latin typeface="Times New Roman" pitchFamily="18" charset="0"/>
                <a:cs typeface="Times New Roman" pitchFamily="18" charset="0"/>
              </a:rPr>
              <a:t>Pronounced</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wheezing</a:t>
            </a:r>
            <a:r>
              <a:rPr lang="en-US" sz="2000" dirty="0">
                <a:latin typeface="Times New Roman" pitchFamily="18" charset="0"/>
                <a:cs typeface="Times New Roman" pitchFamily="18" charset="0"/>
              </a:rPr>
              <a:t>, published by a person during breathing.  </a:t>
            </a:r>
            <a:endParaRPr lang="ru-RU" sz="2000" dirty="0" smtClean="0">
              <a:latin typeface="Times New Roman" pitchFamily="18" charset="0"/>
              <a:cs typeface="Times New Roman" pitchFamily="18" charset="0"/>
            </a:endParaRPr>
          </a:p>
          <a:p>
            <a:pPr marL="0" indent="0">
              <a:lnSpc>
                <a:spcPct val="120000"/>
              </a:lnSpc>
              <a:spcBef>
                <a:spcPts val="0"/>
              </a:spcBef>
            </a:pPr>
            <a:r>
              <a:rPr lang="ru-RU"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Fear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death</a:t>
            </a:r>
            <a:endParaRPr lang="ru-RU" sz="2000" dirty="0" smtClean="0">
              <a:latin typeface="Times New Roman" pitchFamily="18" charset="0"/>
              <a:cs typeface="Times New Roman" pitchFamily="18" charset="0"/>
            </a:endParaRPr>
          </a:p>
          <a:p>
            <a:pPr marL="0" indent="0">
              <a:lnSpc>
                <a:spcPct val="120000"/>
              </a:lnSpc>
              <a:spcBef>
                <a:spcPts val="0"/>
              </a:spcBef>
              <a:buNone/>
            </a:pPr>
            <a:r>
              <a:rPr lang="en-US" sz="2000" b="1" u="sng" dirty="0" smtClean="0">
                <a:latin typeface="Times New Roman" panose="02020603050405020304" pitchFamily="18" charset="0"/>
                <a:cs typeface="Times New Roman" panose="02020603050405020304" pitchFamily="18" charset="0"/>
              </a:rPr>
              <a:t>Objective </a:t>
            </a:r>
            <a:r>
              <a:rPr lang="en-US" sz="2000" b="1" u="sng" dirty="0">
                <a:latin typeface="Times New Roman" panose="02020603050405020304" pitchFamily="18" charset="0"/>
                <a:cs typeface="Times New Roman" panose="02020603050405020304" pitchFamily="18" charset="0"/>
              </a:rPr>
              <a:t>data</a:t>
            </a:r>
            <a:r>
              <a:rPr lang="ru-RU" sz="2000" b="1" u="sng"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atient </a:t>
            </a:r>
            <a:r>
              <a:rPr lang="en-US" sz="2000" dirty="0">
                <a:latin typeface="Times New Roman" panose="02020603050405020304" pitchFamily="18" charset="0"/>
                <a:cs typeface="Times New Roman" panose="02020603050405020304" pitchFamily="18" charset="0"/>
              </a:rPr>
              <a:t>in </a:t>
            </a:r>
            <a:r>
              <a:rPr lang="en-US" sz="2000" dirty="0" smtClean="0">
                <a:latin typeface="Times New Roman" panose="02020603050405020304" pitchFamily="18" charset="0"/>
                <a:cs typeface="Times New Roman" panose="02020603050405020304" pitchFamily="18" charset="0"/>
              </a:rPr>
              <a:t>conscious. Patient </a:t>
            </a:r>
            <a:r>
              <a:rPr lang="en-US" sz="2000" dirty="0">
                <a:latin typeface="Times New Roman" pitchFamily="18" charset="0"/>
                <a:cs typeface="Times New Roman" pitchFamily="18" charset="0"/>
              </a:rPr>
              <a:t>is restless. </a:t>
            </a:r>
            <a:endParaRPr lang="ru-RU"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Forced </a:t>
            </a:r>
            <a:r>
              <a:rPr lang="en-US" sz="2000" dirty="0">
                <a:latin typeface="Times New Roman" panose="02020603050405020304" pitchFamily="18" charset="0"/>
                <a:cs typeface="Times New Roman" panose="02020603050405020304" pitchFamily="18" charset="0"/>
              </a:rPr>
              <a:t>position </a:t>
            </a:r>
            <a:r>
              <a:rPr lang="ru-RU" sz="2000" dirty="0" smtClean="0">
                <a:latin typeface="Times New Roman" panose="02020603050405020304" pitchFamily="18" charset="0"/>
                <a:cs typeface="Times New Roman" panose="02020603050405020304"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patient usually sits in bed</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Cyanosis </a:t>
            </a:r>
            <a:r>
              <a:rPr lang="en-US" sz="2000" dirty="0">
                <a:latin typeface="Times New Roman" panose="02020603050405020304" pitchFamily="18" charset="0"/>
                <a:cs typeface="Times New Roman" panose="02020603050405020304" pitchFamily="18" charset="0"/>
              </a:rPr>
              <a:t>of lips</a:t>
            </a:r>
            <a:endParaRPr lang="ru-RU" sz="2000" dirty="0">
              <a:latin typeface="Times New Roman" panose="02020603050405020304" pitchFamily="18" charset="0"/>
              <a:cs typeface="Times New Roman" panose="02020603050405020304" pitchFamily="18" charset="0"/>
            </a:endParaRPr>
          </a:p>
          <a:p>
            <a:r>
              <a:rPr lang="en-US" sz="2000" dirty="0" smtClean="0">
                <a:latin typeface="Times New Roman" pitchFamily="18" charset="0"/>
                <a:cs typeface="Times New Roman" pitchFamily="18" charset="0"/>
              </a:rPr>
              <a:t>Noisy </a:t>
            </a:r>
            <a:r>
              <a:rPr lang="en-US" sz="2000" dirty="0">
                <a:latin typeface="Times New Roman" pitchFamily="18" charset="0"/>
                <a:cs typeface="Times New Roman" pitchFamily="18" charset="0"/>
              </a:rPr>
              <a:t>bubbling </a:t>
            </a:r>
            <a:r>
              <a:rPr lang="en-US" sz="2000" dirty="0" smtClean="0">
                <a:latin typeface="Times New Roman" pitchFamily="18" charset="0"/>
                <a:cs typeface="Times New Roman" pitchFamily="18" charset="0"/>
              </a:rPr>
              <a:t>breath</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Bubbling</a:t>
            </a:r>
            <a:r>
              <a:rPr lang="ru-RU" sz="2000" smtClean="0">
                <a:latin typeface="Times New Roman" pitchFamily="18" charset="0"/>
                <a:cs typeface="Times New Roman" pitchFamily="18" charset="0"/>
              </a:rPr>
              <a:t> </a:t>
            </a:r>
            <a:r>
              <a:rPr lang="en-US" sz="2000" smtClean="0">
                <a:latin typeface="Times New Roman" pitchFamily="18" charset="0"/>
                <a:cs typeface="Times New Roman" pitchFamily="18" charset="0"/>
              </a:rPr>
              <a:t>wheezing </a:t>
            </a:r>
            <a:r>
              <a:rPr lang="en-US" sz="2000" dirty="0">
                <a:latin typeface="Times New Roman" pitchFamily="18" charset="0"/>
                <a:cs typeface="Times New Roman" pitchFamily="18" charset="0"/>
              </a:rPr>
              <a:t>are well audible even at a distance from the patient.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Respiration </a:t>
            </a:r>
            <a:r>
              <a:rPr lang="en-US" sz="2000" dirty="0">
                <a:latin typeface="Times New Roman" pitchFamily="18" charset="0"/>
                <a:cs typeface="Times New Roman" pitchFamily="18" charset="0"/>
              </a:rPr>
              <a:t>is rapid, accessory muscles are </a:t>
            </a:r>
            <a:r>
              <a:rPr lang="en-US" sz="2000" dirty="0" smtClean="0">
                <a:latin typeface="Times New Roman" pitchFamily="18" charset="0"/>
                <a:cs typeface="Times New Roman" pitchFamily="18" charset="0"/>
              </a:rPr>
              <a:t>moving.</a:t>
            </a:r>
          </a:p>
          <a:p>
            <a:r>
              <a:rPr lang="en-US" sz="2000" dirty="0" smtClean="0">
                <a:latin typeface="Times New Roman" pitchFamily="18" charset="0"/>
                <a:cs typeface="Times New Roman" pitchFamily="18" charset="0"/>
              </a:rPr>
              <a:t>Pulse </a:t>
            </a:r>
            <a:r>
              <a:rPr lang="en-US" sz="2000" dirty="0">
                <a:latin typeface="Times New Roman" pitchFamily="18" charset="0"/>
                <a:cs typeface="Times New Roman" pitchFamily="18" charset="0"/>
              </a:rPr>
              <a:t>is rapid and has pulses </a:t>
            </a:r>
            <a:r>
              <a:rPr lang="en-US" sz="2000" dirty="0" err="1">
                <a:latin typeface="Times New Roman" pitchFamily="18" charset="0"/>
                <a:cs typeface="Times New Roman" pitchFamily="18" charset="0"/>
              </a:rPr>
              <a:t>alternans</a:t>
            </a:r>
            <a:r>
              <a:rPr lang="en-US" sz="2000" dirty="0">
                <a:latin typeface="Times New Roman" pitchFamily="18" charset="0"/>
                <a:cs typeface="Times New Roman" pitchFamily="18" charset="0"/>
              </a:rPr>
              <a:t> characters.</a:t>
            </a:r>
          </a:p>
          <a:p>
            <a:pPr marL="0" indent="0">
              <a:lnSpc>
                <a:spcPct val="120000"/>
              </a:lnSpc>
              <a:spcBef>
                <a:spcPts val="0"/>
              </a:spcBef>
            </a:pPr>
            <a:endParaRPr lang="en-US" sz="2000" dirty="0">
              <a:latin typeface="Times New Roman" pitchFamily="18" charset="0"/>
              <a:cs typeface="Times New Roman" pitchFamily="18" charset="0"/>
            </a:endParaRPr>
          </a:p>
          <a:p>
            <a:pPr marL="0" indent="0">
              <a:lnSpc>
                <a:spcPct val="120000"/>
              </a:lnSpc>
              <a:spcBef>
                <a:spcPts val="0"/>
              </a:spcBef>
            </a:pPr>
            <a:endParaRPr lang="en-US" sz="2400" dirty="0">
              <a:latin typeface="Times New Roman" pitchFamily="18" charset="0"/>
              <a:cs typeface="Times New Roman" pitchFamily="18" charset="0"/>
            </a:endParaRPr>
          </a:p>
          <a:p>
            <a:pPr marL="0" indent="0">
              <a:lnSpc>
                <a:spcPct val="120000"/>
              </a:lnSpc>
              <a:spcBef>
                <a:spcPts val="0"/>
              </a:spcBef>
            </a:pPr>
            <a:endParaRPr lang="en-US" sz="2400" b="1" u="sng" dirty="0">
              <a:latin typeface="Times New Roman" panose="02020603050405020304" pitchFamily="18" charset="0"/>
              <a:cs typeface="Times New Roman" panose="02020603050405020304" pitchFamily="18" charset="0"/>
            </a:endParaRPr>
          </a:p>
          <a:p>
            <a:pPr marL="0" indent="0">
              <a:lnSpc>
                <a:spcPct val="120000"/>
              </a:lnSpc>
              <a:spcBef>
                <a:spcPts val="0"/>
              </a:spcBef>
            </a:pPr>
            <a:endParaRPr lang="en-US" sz="2400" dirty="0" smtClean="0">
              <a:latin typeface="Times New Roman" pitchFamily="18" charset="0"/>
              <a:cs typeface="Times New Roman" pitchFamily="18" charset="0"/>
            </a:endParaRPr>
          </a:p>
          <a:p>
            <a:pPr marL="0" indent="0">
              <a:lnSpc>
                <a:spcPct val="120000"/>
              </a:lnSpc>
              <a:spcBef>
                <a:spcPts val="0"/>
              </a:spcBef>
              <a:buNone/>
            </a:pP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45750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4638"/>
            <a:ext cx="8115328" cy="725470"/>
          </a:xfrm>
        </p:spPr>
        <p:txBody>
          <a:bodyPr>
            <a:normAutofit/>
          </a:bodyPr>
          <a:lstStyle/>
          <a:p>
            <a:r>
              <a:rPr lang="en-US" sz="3600" b="1" dirty="0">
                <a:latin typeface="Times New Roman" panose="02020603050405020304" pitchFamily="18" charset="0"/>
                <a:cs typeface="Times New Roman" panose="02020603050405020304" pitchFamily="18" charset="0"/>
              </a:rPr>
              <a:t>Acute</a:t>
            </a:r>
            <a:r>
              <a:rPr lang="ru-RU" sz="36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Left ventricular failure</a:t>
            </a:r>
            <a:r>
              <a:rPr lang="en-US" sz="3600" b="1" dirty="0" smtClean="0">
                <a:solidFill>
                  <a:schemeClr val="tx1"/>
                </a:solidFill>
              </a:rPr>
              <a:t>. First aid</a:t>
            </a:r>
            <a:r>
              <a:rPr lang="ru-RU" sz="3600" b="1" dirty="0" smtClean="0">
                <a:solidFill>
                  <a:schemeClr val="tx1"/>
                </a:solidFill>
              </a:rPr>
              <a:t>:</a:t>
            </a:r>
            <a:endParaRPr lang="ru-RU" sz="3600" b="1" dirty="0">
              <a:solidFill>
                <a:schemeClr val="tx1"/>
              </a:solidFill>
            </a:endParaRPr>
          </a:p>
        </p:txBody>
      </p:sp>
      <p:sp>
        <p:nvSpPr>
          <p:cNvPr id="3" name="Объект 2"/>
          <p:cNvSpPr>
            <a:spLocks noGrp="1"/>
          </p:cNvSpPr>
          <p:nvPr>
            <p:ph sz="quarter" idx="1"/>
          </p:nvPr>
        </p:nvSpPr>
        <p:spPr>
          <a:xfrm>
            <a:off x="285720" y="1000108"/>
            <a:ext cx="8501122" cy="5572164"/>
          </a:xfrm>
          <a:solidFill>
            <a:schemeClr val="bg2"/>
          </a:solidFill>
        </p:spPr>
        <p:txBody>
          <a:bodyPr>
            <a:noAutofit/>
          </a:bodyPr>
          <a:lstStyle/>
          <a:p>
            <a:pPr marL="514350" indent="-514350">
              <a:spcBef>
                <a:spcPts val="0"/>
              </a:spcBef>
              <a:buFont typeface="+mj-lt"/>
              <a:buAutoNum type="arabicPeriod"/>
            </a:pPr>
            <a:r>
              <a:rPr lang="en-US" sz="2000" dirty="0" smtClean="0">
                <a:latin typeface="Times New Roman" pitchFamily="18" charset="0"/>
                <a:cs typeface="Times New Roman" pitchFamily="18" charset="0"/>
              </a:rPr>
              <a:t>Call for </a:t>
            </a:r>
            <a:r>
              <a:rPr lang="en-US" sz="2000" dirty="0">
                <a:latin typeface="Times New Roman" pitchFamily="18" charset="0"/>
                <a:cs typeface="Times New Roman" pitchFamily="18" charset="0"/>
              </a:rPr>
              <a:t>a </a:t>
            </a:r>
            <a:r>
              <a:rPr lang="en-US" sz="2000" dirty="0" smtClean="0">
                <a:latin typeface="Times New Roman" pitchFamily="18" charset="0"/>
                <a:cs typeface="Times New Roman" pitchFamily="18" charset="0"/>
              </a:rPr>
              <a:t>physician.</a:t>
            </a:r>
            <a:endParaRPr lang="en-US" sz="2000" dirty="0">
              <a:latin typeface="Times New Roman" pitchFamily="18" charset="0"/>
              <a:cs typeface="Times New Roman" pitchFamily="18" charset="0"/>
            </a:endParaRPr>
          </a:p>
          <a:p>
            <a:pPr marL="514350" indent="-514350">
              <a:spcBef>
                <a:spcPts val="0"/>
              </a:spcBef>
              <a:buFont typeface="+mj-lt"/>
              <a:buAutoNum type="arabicPeriod"/>
            </a:pPr>
            <a:r>
              <a:rPr lang="en-US" sz="2000" dirty="0" smtClean="0">
                <a:latin typeface="Times New Roman" pitchFamily="18" charset="0"/>
                <a:cs typeface="Times New Roman" pitchFamily="18" charset="0"/>
              </a:rPr>
              <a:t>Help to </a:t>
            </a:r>
            <a:r>
              <a:rPr lang="en-US" sz="2000" dirty="0">
                <a:latin typeface="Times New Roman" pitchFamily="18" charset="0"/>
                <a:cs typeface="Times New Roman" pitchFamily="18" charset="0"/>
              </a:rPr>
              <a:t>take the forced position - orthopnea. </a:t>
            </a:r>
          </a:p>
          <a:p>
            <a:pPr marL="514350" indent="-514350">
              <a:spcBef>
                <a:spcPts val="0"/>
              </a:spcBef>
              <a:buFont typeface="+mj-lt"/>
              <a:buAutoNum type="arabicPeriod"/>
            </a:pPr>
            <a:r>
              <a:rPr lang="en-US" sz="2000" dirty="0" smtClean="0">
                <a:latin typeface="Times New Roman" pitchFamily="18" charset="0"/>
                <a:cs typeface="Times New Roman" pitchFamily="18" charset="0"/>
              </a:rPr>
              <a:t>Oxygen supply should be given. </a:t>
            </a:r>
          </a:p>
          <a:p>
            <a:pPr marL="514350" indent="-514350">
              <a:spcBef>
                <a:spcPts val="0"/>
              </a:spcBef>
              <a:buFont typeface="+mj-lt"/>
              <a:buAutoNum type="arabicPeriod"/>
            </a:pPr>
            <a:r>
              <a:rPr lang="en-US" sz="2000" dirty="0" smtClean="0">
                <a:latin typeface="Times New Roman" pitchFamily="18" charset="0"/>
                <a:cs typeface="Times New Roman" pitchFamily="18" charset="0"/>
              </a:rPr>
              <a:t>Give </a:t>
            </a:r>
            <a:r>
              <a:rPr lang="en-US" sz="2000" dirty="0">
                <a:latin typeface="Times New Roman" pitchFamily="18" charset="0"/>
                <a:cs typeface="Times New Roman" pitchFamily="18" charset="0"/>
              </a:rPr>
              <a:t>the patient nitroglycerin if systolic blood pressure </a:t>
            </a:r>
            <a:r>
              <a:rPr lang="en-US" sz="2000" dirty="0" smtClean="0">
                <a:latin typeface="Times New Roman" pitchFamily="18" charset="0"/>
                <a:cs typeface="Times New Roman" pitchFamily="18" charset="0"/>
              </a:rPr>
              <a:t>of a patient is </a:t>
            </a:r>
            <a:r>
              <a:rPr lang="en-US" sz="2000" dirty="0">
                <a:latin typeface="Times New Roman" pitchFamily="18" charset="0"/>
                <a:cs typeface="Times New Roman" pitchFamily="18" charset="0"/>
              </a:rPr>
              <a:t>not less than 100 mm </a:t>
            </a:r>
            <a:r>
              <a:rPr lang="en-US" sz="2000" dirty="0" smtClean="0">
                <a:latin typeface="Times New Roman" pitchFamily="18" charset="0"/>
                <a:cs typeface="Times New Roman" pitchFamily="18" charset="0"/>
              </a:rPr>
              <a:t>Hg.</a:t>
            </a:r>
          </a:p>
          <a:p>
            <a:pPr marL="514350" indent="-514350">
              <a:spcBef>
                <a:spcPts val="0"/>
              </a:spcBef>
              <a:buFont typeface="+mj-lt"/>
              <a:buAutoNum type="arabicPeriod"/>
            </a:pPr>
            <a:r>
              <a:rPr lang="en-US" sz="2000" dirty="0">
                <a:latin typeface="Times New Roman" pitchFamily="18" charset="0"/>
                <a:cs typeface="Times New Roman" pitchFamily="18" charset="0"/>
              </a:rPr>
              <a:t>Legs above the knees and one arm above the elbow is desirable to </a:t>
            </a:r>
            <a:r>
              <a:rPr lang="en-US" sz="2000" dirty="0" err="1">
                <a:latin typeface="Times New Roman" pitchFamily="18" charset="0"/>
                <a:cs typeface="Times New Roman" pitchFamily="18" charset="0"/>
              </a:rPr>
              <a:t>rebench</a:t>
            </a:r>
            <a:r>
              <a:rPr lang="en-US" sz="2000" dirty="0">
                <a:latin typeface="Times New Roman" pitchFamily="18" charset="0"/>
                <a:cs typeface="Times New Roman" pitchFamily="18" charset="0"/>
              </a:rPr>
              <a:t> or put on the wiring, which will help ease the work of the heart. Instead of harnesses you can use a </a:t>
            </a:r>
            <a:r>
              <a:rPr lang="en-US" sz="2000" dirty="0" err="1">
                <a:latin typeface="Times New Roman" pitchFamily="18" charset="0"/>
                <a:cs typeface="Times New Roman" pitchFamily="18" charset="0"/>
              </a:rPr>
              <a:t>capron</a:t>
            </a:r>
            <a:r>
              <a:rPr lang="en-US" sz="2000" dirty="0">
                <a:latin typeface="Times New Roman" pitchFamily="18" charset="0"/>
                <a:cs typeface="Times New Roman" pitchFamily="18" charset="0"/>
              </a:rPr>
              <a:t> stocking or elastic bandage. When applying harnesses it is important to adhere to certain rules:•	From the inguinal fold on the legs you need to retreat down 15 cm.•	From the shoulder joint, the hands retreat down 10 cm.•	Every quarter of an hour, one harness is transferred to the free limb and so in order</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marL="514350" indent="-514350">
              <a:spcBef>
                <a:spcPts val="0"/>
              </a:spcBef>
              <a:buFont typeface="+mj-lt"/>
              <a:buAutoNum type="arabicPeriod"/>
            </a:pPr>
            <a:r>
              <a:rPr lang="en-US" sz="2000" dirty="0" smtClean="0">
                <a:latin typeface="Times New Roman" pitchFamily="18" charset="0"/>
                <a:cs typeface="Times New Roman" pitchFamily="18" charset="0"/>
              </a:rPr>
              <a:t>After 15-20 minutes, we should loosen the tourniquet. </a:t>
            </a:r>
            <a:r>
              <a:rPr lang="en-US" sz="2000" i="1" dirty="0" smtClean="0">
                <a:latin typeface="Times New Roman" pitchFamily="18" charset="0"/>
                <a:cs typeface="Times New Roman" pitchFamily="18" charset="0"/>
              </a:rPr>
              <a:t>Removal of tourniquets should be carried out sequentially in slow mode (first from one limb, after a while from the other, etc.).</a:t>
            </a:r>
            <a:endParaRPr lang="ru-RU" sz="2000" i="1" dirty="0" smtClean="0">
              <a:latin typeface="Times New Roman" pitchFamily="18" charset="0"/>
              <a:cs typeface="Times New Roman" pitchFamily="18" charset="0"/>
            </a:endParaRPr>
          </a:p>
          <a:p>
            <a:pPr marL="514350" indent="-514350">
              <a:spcBef>
                <a:spcPts val="0"/>
              </a:spcBef>
              <a:buFont typeface="+mj-lt"/>
              <a:buAutoNum type="arabicPeriod"/>
            </a:pPr>
            <a:endParaRPr lang="en-US" sz="2400" i="1" dirty="0">
              <a:latin typeface="Times New Roman" pitchFamily="18" charset="0"/>
              <a:cs typeface="Times New Roman" pitchFamily="18" charset="0"/>
            </a:endParaRPr>
          </a:p>
          <a:p>
            <a:pPr marL="514350" indent="-514350">
              <a:buFont typeface="+mj-lt"/>
              <a:buAutoNum type="arabicPeriod"/>
            </a:pPr>
            <a:endParaRPr lang="ru-RU" sz="2000" dirty="0">
              <a:solidFill>
                <a:srgbClr val="C00000"/>
              </a:solidFill>
            </a:endParaRPr>
          </a:p>
        </p:txBody>
      </p:sp>
    </p:spTree>
    <p:extLst>
      <p:ext uri="{BB962C8B-B14F-4D97-AF65-F5344CB8AC3E}">
        <p14:creationId xmlns:p14="http://schemas.microsoft.com/office/powerpoint/2010/main" val="812044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85728"/>
            <a:ext cx="8229600" cy="5768997"/>
          </a:xfrm>
        </p:spPr>
        <p:txBody>
          <a:bodyPr>
            <a:normAutofit fontScale="62500" lnSpcReduction="20000"/>
          </a:bodyPr>
          <a:lstStyle/>
          <a:p>
            <a:pPr>
              <a:buNone/>
            </a:pPr>
            <a:r>
              <a:rPr lang="en-US" sz="3400" b="1" dirty="0" smtClean="0">
                <a:latin typeface="Times New Roman" pitchFamily="18" charset="0"/>
                <a:cs typeface="Times New Roman" pitchFamily="18" charset="0"/>
              </a:rPr>
              <a:t>CONTROL QUESTION</a:t>
            </a:r>
            <a:endParaRPr lang="ru-RU" sz="3400" dirty="0" smtClean="0">
              <a:latin typeface="Times New Roman" pitchFamily="18" charset="0"/>
              <a:cs typeface="Times New Roman" pitchFamily="18" charset="0"/>
            </a:endParaRPr>
          </a:p>
          <a:p>
            <a:pPr lvl="0"/>
            <a:r>
              <a:rPr lang="en-US" sz="3400" dirty="0" err="1" smtClean="0">
                <a:latin typeface="Times New Roman" pitchFamily="18" charset="0"/>
                <a:cs typeface="Times New Roman" pitchFamily="18" charset="0"/>
              </a:rPr>
              <a:t>Stenocardia</a:t>
            </a:r>
            <a:r>
              <a:rPr lang="en-US" sz="3400" dirty="0" smtClean="0">
                <a:latin typeface="Times New Roman" pitchFamily="18" charset="0"/>
                <a:cs typeface="Times New Roman" pitchFamily="18" charset="0"/>
              </a:rPr>
              <a:t>. </a:t>
            </a:r>
            <a:r>
              <a:rPr lang="en-US" sz="3400" dirty="0">
                <a:latin typeface="Times New Roman" pitchFamily="18" charset="0"/>
                <a:cs typeface="Times New Roman" pitchFamily="18" charset="0"/>
              </a:rPr>
              <a:t>Causes, main stages of pathogenesis.</a:t>
            </a:r>
            <a:r>
              <a:rPr lang="ru-RU"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Clinic. First Aid (</a:t>
            </a:r>
            <a:r>
              <a:rPr lang="en-US" sz="3400" dirty="0" err="1" smtClean="0">
                <a:latin typeface="Times New Roman" pitchFamily="18" charset="0"/>
                <a:cs typeface="Times New Roman" pitchFamily="18" charset="0"/>
              </a:rPr>
              <a:t>predoctor</a:t>
            </a:r>
            <a:r>
              <a:rPr lang="en-US" sz="3400" dirty="0" smtClean="0">
                <a:latin typeface="Times New Roman" pitchFamily="18" charset="0"/>
                <a:cs typeface="Times New Roman" pitchFamily="18" charset="0"/>
              </a:rPr>
              <a:t> care).</a:t>
            </a:r>
            <a:endParaRPr lang="ru-RU" sz="3400" dirty="0" smtClean="0">
              <a:latin typeface="Times New Roman" pitchFamily="18" charset="0"/>
              <a:cs typeface="Times New Roman" pitchFamily="18" charset="0"/>
            </a:endParaRPr>
          </a:p>
          <a:p>
            <a:r>
              <a:rPr lang="en-US" dirty="0">
                <a:latin typeface="Times New Roman" panose="02020603050405020304" pitchFamily="18" charset="0"/>
                <a:cs typeface="Times New Roman" panose="02020603050405020304" pitchFamily="18" charset="0"/>
              </a:rPr>
              <a:t>Myocardial</a:t>
            </a:r>
            <a:r>
              <a:rPr lang="ru-RU"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infarction</a:t>
            </a:r>
            <a:r>
              <a:rPr lang="ru-RU" dirty="0" smtClean="0">
                <a:latin typeface="Times New Roman" panose="02020603050405020304" pitchFamily="18" charset="0"/>
                <a:cs typeface="Times New Roman" panose="02020603050405020304" pitchFamily="18" charset="0"/>
              </a:rPr>
              <a:t>. </a:t>
            </a:r>
            <a:r>
              <a:rPr lang="en-US" dirty="0">
                <a:latin typeface="Times New Roman" pitchFamily="18" charset="0"/>
                <a:cs typeface="Times New Roman" pitchFamily="18" charset="0"/>
              </a:rPr>
              <a:t>Causes, main stages of pathogenesis.</a:t>
            </a:r>
            <a:r>
              <a:rPr lang="ru-RU" dirty="0">
                <a:latin typeface="Times New Roman" pitchFamily="18" charset="0"/>
                <a:cs typeface="Times New Roman" pitchFamily="18" charset="0"/>
              </a:rPr>
              <a:t> </a:t>
            </a:r>
            <a:r>
              <a:rPr lang="en-US" dirty="0">
                <a:latin typeface="Times New Roman" pitchFamily="18" charset="0"/>
                <a:cs typeface="Times New Roman" pitchFamily="18" charset="0"/>
              </a:rPr>
              <a:t>Clinic. First Aid (</a:t>
            </a:r>
            <a:r>
              <a:rPr lang="en-US" dirty="0" err="1">
                <a:latin typeface="Times New Roman" pitchFamily="18" charset="0"/>
                <a:cs typeface="Times New Roman" pitchFamily="18" charset="0"/>
              </a:rPr>
              <a:t>predoctor</a:t>
            </a:r>
            <a:r>
              <a:rPr lang="en-US" dirty="0">
                <a:latin typeface="Times New Roman" pitchFamily="18" charset="0"/>
                <a:cs typeface="Times New Roman" pitchFamily="18" charset="0"/>
              </a:rPr>
              <a:t> care).</a:t>
            </a:r>
            <a:endParaRPr lang="ru-RU" dirty="0">
              <a:latin typeface="Times New Roman" pitchFamily="18" charset="0"/>
              <a:cs typeface="Times New Roman" pitchFamily="18" charset="0"/>
            </a:endParaRPr>
          </a:p>
          <a:p>
            <a:r>
              <a:rPr lang="en-US" dirty="0" smtClean="0">
                <a:latin typeface="Times New Roman" panose="02020603050405020304" pitchFamily="18" charset="0"/>
                <a:cs typeface="Times New Roman" panose="02020603050405020304" pitchFamily="18" charset="0"/>
              </a:rPr>
              <a:t>Left </a:t>
            </a:r>
            <a:r>
              <a:rPr lang="en-US" dirty="0">
                <a:latin typeface="Times New Roman" panose="02020603050405020304" pitchFamily="18" charset="0"/>
                <a:cs typeface="Times New Roman" panose="02020603050405020304" pitchFamily="18" charset="0"/>
              </a:rPr>
              <a:t>ventricular </a:t>
            </a:r>
            <a:r>
              <a:rPr lang="en-US" dirty="0" smtClean="0">
                <a:latin typeface="Times New Roman" panose="02020603050405020304" pitchFamily="18" charset="0"/>
                <a:cs typeface="Times New Roman" panose="02020603050405020304" pitchFamily="18" charset="0"/>
              </a:rPr>
              <a:t>fail</a:t>
            </a:r>
            <a:r>
              <a:rPr lang="ru-RU" dirty="0" smtClean="0">
                <a:latin typeface="Times New Roman" panose="02020603050405020304" pitchFamily="18" charset="0"/>
                <a:cs typeface="Times New Roman" panose="02020603050405020304" pitchFamily="18" charset="0"/>
              </a:rPr>
              <a:t>. </a:t>
            </a:r>
            <a:r>
              <a:rPr lang="en-US" sz="3400" dirty="0">
                <a:latin typeface="Times New Roman" pitchFamily="18" charset="0"/>
                <a:cs typeface="Times New Roman" pitchFamily="18" charset="0"/>
              </a:rPr>
              <a:t>Causes, main stages of pathogenesis.</a:t>
            </a:r>
            <a:r>
              <a:rPr lang="ru-RU" sz="3400" dirty="0">
                <a:latin typeface="Times New Roman" pitchFamily="18" charset="0"/>
                <a:cs typeface="Times New Roman" pitchFamily="18" charset="0"/>
              </a:rPr>
              <a:t> </a:t>
            </a:r>
            <a:r>
              <a:rPr lang="en-US" sz="3400" dirty="0">
                <a:latin typeface="Times New Roman" pitchFamily="18" charset="0"/>
                <a:cs typeface="Times New Roman" pitchFamily="18" charset="0"/>
              </a:rPr>
              <a:t>Clinic. First Aid (</a:t>
            </a:r>
            <a:r>
              <a:rPr lang="en-US" sz="3400" dirty="0" err="1">
                <a:latin typeface="Times New Roman" pitchFamily="18" charset="0"/>
                <a:cs typeface="Times New Roman" pitchFamily="18" charset="0"/>
              </a:rPr>
              <a:t>predoctor</a:t>
            </a:r>
            <a:r>
              <a:rPr lang="en-US" sz="3400" dirty="0">
                <a:latin typeface="Times New Roman" pitchFamily="18" charset="0"/>
                <a:cs typeface="Times New Roman" pitchFamily="18" charset="0"/>
              </a:rPr>
              <a:t> care).</a:t>
            </a:r>
            <a:endParaRPr lang="ru-RU" sz="3400" dirty="0">
              <a:latin typeface="Times New Roman" pitchFamily="18" charset="0"/>
              <a:cs typeface="Times New Roman" pitchFamily="18" charset="0"/>
            </a:endParaRPr>
          </a:p>
          <a:p>
            <a:pPr lvl="0"/>
            <a:r>
              <a:rPr lang="en-US" sz="3400" dirty="0" smtClean="0">
                <a:latin typeface="Times New Roman" pitchFamily="18" charset="0"/>
                <a:cs typeface="Times New Roman" pitchFamily="18" charset="0"/>
              </a:rPr>
              <a:t>Hypertensive crisis. </a:t>
            </a:r>
            <a:r>
              <a:rPr lang="en-US" sz="3400" dirty="0">
                <a:latin typeface="Times New Roman" pitchFamily="18" charset="0"/>
                <a:cs typeface="Times New Roman" pitchFamily="18" charset="0"/>
              </a:rPr>
              <a:t>Causes, main stages of pathogenesis.</a:t>
            </a:r>
            <a:r>
              <a:rPr lang="ru-RU"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Clinic. First Aid (</a:t>
            </a:r>
            <a:r>
              <a:rPr lang="en-US" sz="3400" dirty="0" err="1" smtClean="0">
                <a:latin typeface="Times New Roman" pitchFamily="18" charset="0"/>
                <a:cs typeface="Times New Roman" pitchFamily="18" charset="0"/>
              </a:rPr>
              <a:t>predoctor</a:t>
            </a:r>
            <a:r>
              <a:rPr lang="en-US" sz="3400" dirty="0" smtClean="0">
                <a:latin typeface="Times New Roman" pitchFamily="18" charset="0"/>
                <a:cs typeface="Times New Roman" pitchFamily="18" charset="0"/>
              </a:rPr>
              <a:t> care).</a:t>
            </a:r>
            <a:endParaRPr lang="ru-RU" sz="3400" dirty="0" smtClean="0">
              <a:latin typeface="Times New Roman" pitchFamily="18" charset="0"/>
              <a:cs typeface="Times New Roman" pitchFamily="18" charset="0"/>
            </a:endParaRPr>
          </a:p>
          <a:p>
            <a:pPr lvl="0"/>
            <a:r>
              <a:rPr lang="en-US" sz="3400" dirty="0" smtClean="0">
                <a:latin typeface="Times New Roman" pitchFamily="18" charset="0"/>
                <a:cs typeface="Times New Roman" pitchFamily="18" charset="0"/>
              </a:rPr>
              <a:t>Syncope. </a:t>
            </a:r>
            <a:r>
              <a:rPr lang="en-US" sz="3400" dirty="0">
                <a:latin typeface="Times New Roman" pitchFamily="18" charset="0"/>
                <a:cs typeface="Times New Roman" pitchFamily="18" charset="0"/>
              </a:rPr>
              <a:t>Causes, main stages of pathogenesis.</a:t>
            </a:r>
            <a:r>
              <a:rPr lang="ru-RU"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Clinic. First Aid (</a:t>
            </a:r>
            <a:r>
              <a:rPr lang="en-US" sz="3400" dirty="0" err="1" smtClean="0">
                <a:latin typeface="Times New Roman" pitchFamily="18" charset="0"/>
                <a:cs typeface="Times New Roman" pitchFamily="18" charset="0"/>
              </a:rPr>
              <a:t>predoctor</a:t>
            </a:r>
            <a:r>
              <a:rPr lang="en-US" sz="3400" dirty="0" smtClean="0">
                <a:latin typeface="Times New Roman" pitchFamily="18" charset="0"/>
                <a:cs typeface="Times New Roman" pitchFamily="18" charset="0"/>
              </a:rPr>
              <a:t> care).</a:t>
            </a:r>
            <a:endParaRPr lang="ru-RU" sz="3400" dirty="0" smtClean="0">
              <a:latin typeface="Times New Roman" pitchFamily="18" charset="0"/>
              <a:cs typeface="Times New Roman" pitchFamily="18" charset="0"/>
            </a:endParaRPr>
          </a:p>
          <a:p>
            <a:pPr lvl="0"/>
            <a:r>
              <a:rPr lang="en-US" sz="3400" dirty="0" smtClean="0">
                <a:latin typeface="Times New Roman" pitchFamily="18" charset="0"/>
                <a:cs typeface="Times New Roman" pitchFamily="18" charset="0"/>
              </a:rPr>
              <a:t>Collapse. </a:t>
            </a:r>
            <a:r>
              <a:rPr lang="en-US" sz="3400" dirty="0">
                <a:latin typeface="Times New Roman" pitchFamily="18" charset="0"/>
                <a:cs typeface="Times New Roman" pitchFamily="18" charset="0"/>
              </a:rPr>
              <a:t>Causes, main stages of pathogenesis.</a:t>
            </a:r>
            <a:r>
              <a:rPr lang="ru-RU"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Clinic. First Aid (</a:t>
            </a:r>
            <a:r>
              <a:rPr lang="en-US" sz="3400" dirty="0" err="1" smtClean="0">
                <a:latin typeface="Times New Roman" pitchFamily="18" charset="0"/>
                <a:cs typeface="Times New Roman" pitchFamily="18" charset="0"/>
              </a:rPr>
              <a:t>predoctor</a:t>
            </a:r>
            <a:r>
              <a:rPr lang="en-US" sz="3400" dirty="0" smtClean="0">
                <a:latin typeface="Times New Roman" pitchFamily="18" charset="0"/>
                <a:cs typeface="Times New Roman" pitchFamily="18" charset="0"/>
              </a:rPr>
              <a:t> care).</a:t>
            </a:r>
            <a:endParaRPr lang="ru-RU" sz="3400" dirty="0" smtClean="0">
              <a:latin typeface="Times New Roman" pitchFamily="18" charset="0"/>
              <a:cs typeface="Times New Roman" pitchFamily="18" charset="0"/>
            </a:endParaRPr>
          </a:p>
          <a:p>
            <a:endParaRPr lang="ru-RU" sz="3400" dirty="0" smtClean="0">
              <a:latin typeface="Times New Roman" pitchFamily="18" charset="0"/>
              <a:cs typeface="Times New Roman" pitchFamily="18" charset="0"/>
            </a:endParaRPr>
          </a:p>
          <a:p>
            <a:pPr>
              <a:buNone/>
            </a:pPr>
            <a:r>
              <a:rPr lang="en-US" sz="3400" b="1" dirty="0" smtClean="0">
                <a:latin typeface="Times New Roman" pitchFamily="18" charset="0"/>
                <a:cs typeface="Times New Roman" pitchFamily="18" charset="0"/>
              </a:rPr>
              <a:t>PRACTICAL SKILLS</a:t>
            </a:r>
            <a:endParaRPr lang="ru-RU" sz="3400" dirty="0" smtClean="0">
              <a:latin typeface="Times New Roman" pitchFamily="18" charset="0"/>
              <a:cs typeface="Times New Roman" pitchFamily="18" charset="0"/>
            </a:endParaRPr>
          </a:p>
          <a:p>
            <a:pPr lvl="0"/>
            <a:r>
              <a:rPr lang="en-US" sz="3400" dirty="0" smtClean="0">
                <a:latin typeface="Times New Roman" pitchFamily="18" charset="0"/>
                <a:cs typeface="Times New Roman" pitchFamily="18" charset="0"/>
              </a:rPr>
              <a:t>Palpation of pulse. </a:t>
            </a:r>
            <a:endParaRPr lang="ru-RU" sz="3400" dirty="0" smtClean="0">
              <a:latin typeface="Times New Roman" pitchFamily="18" charset="0"/>
              <a:cs typeface="Times New Roman" pitchFamily="18" charset="0"/>
            </a:endParaRPr>
          </a:p>
          <a:p>
            <a:pPr lvl="0"/>
            <a:r>
              <a:rPr lang="en-US" sz="3400" dirty="0" smtClean="0">
                <a:latin typeface="Times New Roman" pitchFamily="18" charset="0"/>
                <a:cs typeface="Times New Roman" pitchFamily="18" charset="0"/>
              </a:rPr>
              <a:t>Technique of determination of the pulse on the carotid artery.</a:t>
            </a:r>
            <a:endParaRPr lang="ru-RU" sz="3400" dirty="0" smtClean="0">
              <a:latin typeface="Times New Roman" pitchFamily="18" charset="0"/>
              <a:cs typeface="Times New Roman" pitchFamily="18" charset="0"/>
            </a:endParaRPr>
          </a:p>
          <a:p>
            <a:pPr lvl="0"/>
            <a:r>
              <a:rPr lang="en-US" sz="3400" dirty="0" err="1" smtClean="0">
                <a:latin typeface="Times New Roman" pitchFamily="18" charset="0"/>
                <a:cs typeface="Times New Roman" pitchFamily="18" charset="0"/>
              </a:rPr>
              <a:t>Measuremen</a:t>
            </a:r>
            <a:r>
              <a:rPr lang="en-US" sz="3400" dirty="0" smtClean="0">
                <a:latin typeface="Times New Roman" pitchFamily="18" charset="0"/>
                <a:cs typeface="Times New Roman" pitchFamily="18" charset="0"/>
              </a:rPr>
              <a:t> blood pressure.</a:t>
            </a:r>
            <a:endParaRPr lang="ru-RU" sz="34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6577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85720" y="116632"/>
            <a:ext cx="8401080" cy="504056"/>
          </a:xfrm>
          <a:solidFill>
            <a:schemeClr val="bg2"/>
          </a:solidFill>
        </p:spPr>
        <p:txBody>
          <a:bodyPr>
            <a:normAutofit fontScale="90000"/>
          </a:bodyPr>
          <a:lstStyle/>
          <a:p>
            <a:pPr algn="ctr"/>
            <a:r>
              <a:rPr lang="en-US" sz="3200" b="1" dirty="0" smtClean="0">
                <a:solidFill>
                  <a:schemeClr val="tx1"/>
                </a:solidFill>
                <a:latin typeface="Times New Roman" pitchFamily="18" charset="0"/>
                <a:cs typeface="Times New Roman" pitchFamily="18" charset="0"/>
              </a:rPr>
              <a:t>Hypertensive crisis</a:t>
            </a:r>
            <a:endParaRPr lang="ru-RU" sz="3200" dirty="0">
              <a:solidFill>
                <a:schemeClr val="tx1"/>
              </a:solidFill>
              <a:latin typeface="Times New Roman" pitchFamily="18" charset="0"/>
              <a:cs typeface="Times New Roman" pitchFamily="18" charset="0"/>
            </a:endParaRPr>
          </a:p>
        </p:txBody>
      </p:sp>
      <p:sp>
        <p:nvSpPr>
          <p:cNvPr id="8" name="Текст 7"/>
          <p:cNvSpPr>
            <a:spLocks noGrp="1"/>
          </p:cNvSpPr>
          <p:nvPr>
            <p:ph type="body" sz="half" idx="3"/>
          </p:nvPr>
        </p:nvSpPr>
        <p:spPr>
          <a:xfrm>
            <a:off x="6429388" y="1447800"/>
            <a:ext cx="2257412" cy="762000"/>
          </a:xfrm>
        </p:spPr>
        <p:txBody>
          <a:bodyPr/>
          <a:lstStyle/>
          <a:p>
            <a:endParaRPr lang="ru-RU" dirty="0"/>
          </a:p>
        </p:txBody>
      </p:sp>
      <p:sp>
        <p:nvSpPr>
          <p:cNvPr id="7" name="Объект 6"/>
          <p:cNvSpPr>
            <a:spLocks noGrp="1"/>
          </p:cNvSpPr>
          <p:nvPr>
            <p:ph sz="half" idx="2"/>
          </p:nvPr>
        </p:nvSpPr>
        <p:spPr>
          <a:xfrm>
            <a:off x="357158" y="836712"/>
            <a:ext cx="8358246" cy="5949874"/>
          </a:xfrm>
          <a:solidFill>
            <a:schemeClr val="bg2"/>
          </a:solidFill>
        </p:spPr>
        <p:txBody>
          <a:bodyPr>
            <a:noAutofit/>
          </a:bodyPr>
          <a:lstStyle/>
          <a:p>
            <a:pPr>
              <a:buNone/>
            </a:pPr>
            <a:r>
              <a:rPr lang="en-US" b="1" dirty="0">
                <a:latin typeface="Times New Roman" pitchFamily="18" charset="0"/>
                <a:cs typeface="Times New Roman" pitchFamily="18" charset="0"/>
              </a:rPr>
              <a:t>Hypertensive crisis </a:t>
            </a:r>
            <a:r>
              <a:rPr lang="en-US" dirty="0">
                <a:latin typeface="Times New Roman" pitchFamily="18" charset="0"/>
                <a:cs typeface="Times New Roman" pitchFamily="18" charset="0"/>
              </a:rPr>
              <a:t>- a sharp rise of blood </a:t>
            </a:r>
            <a:r>
              <a:rPr lang="en-US" dirty="0" smtClean="0">
                <a:latin typeface="Times New Roman" pitchFamily="18" charset="0"/>
                <a:cs typeface="Times New Roman" pitchFamily="18" charset="0"/>
              </a:rPr>
              <a:t>pressure</a:t>
            </a:r>
            <a:r>
              <a:rPr lang="ru-RU" dirty="0" smtClean="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In this case, the symptomatology of the defeat of the main organs — the heart, lungs, brain and so on — develops. This condition is very difficult and requires emergency care, because otherwise serious complications may develop.</a:t>
            </a:r>
            <a:endParaRPr lang="ru-RU" dirty="0" smtClean="0">
              <a:latin typeface="Times New Roman" pitchFamily="18" charset="0"/>
              <a:cs typeface="Times New Roman" pitchFamily="18" charset="0"/>
            </a:endParaRPr>
          </a:p>
          <a:p>
            <a:pPr>
              <a:buNone/>
            </a:pPr>
            <a:endParaRPr lang="ru-RU" b="1"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provoking factors:</a:t>
            </a:r>
          </a:p>
          <a:p>
            <a:r>
              <a:rPr lang="en-US" dirty="0" smtClean="0">
                <a:latin typeface="Times New Roman" panose="02020603050405020304" pitchFamily="18" charset="0"/>
                <a:cs typeface="Times New Roman" panose="02020603050405020304" pitchFamily="18" charset="0"/>
              </a:rPr>
              <a:t>Endocrine </a:t>
            </a:r>
            <a:r>
              <a:rPr lang="en-US" dirty="0">
                <a:latin typeface="Times New Roman" panose="02020603050405020304" pitchFamily="18" charset="0"/>
                <a:cs typeface="Times New Roman" panose="02020603050405020304" pitchFamily="18" charset="0"/>
              </a:rPr>
              <a:t>disabilities</a:t>
            </a:r>
          </a:p>
          <a:p>
            <a:r>
              <a:rPr lang="ru-RU" dirty="0" smtClean="0">
                <a:latin typeface="Times New Roman" panose="02020603050405020304" pitchFamily="18" charset="0"/>
                <a:cs typeface="Times New Roman" panose="02020603050405020304" pitchFamily="18" charset="0"/>
              </a:rPr>
              <a:t>С</a:t>
            </a:r>
            <a:r>
              <a:rPr lang="en-US" dirty="0" err="1" smtClean="0">
                <a:latin typeface="Times New Roman" panose="02020603050405020304" pitchFamily="18" charset="0"/>
                <a:cs typeface="Times New Roman" panose="02020603050405020304" pitchFamily="18" charset="0"/>
              </a:rPr>
              <a:t>limate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change;</a:t>
            </a:r>
          </a:p>
          <a:p>
            <a:r>
              <a:rPr lang="en-US" dirty="0" smtClean="0">
                <a:latin typeface="Times New Roman" panose="02020603050405020304" pitchFamily="18" charset="0"/>
                <a:cs typeface="Times New Roman" panose="02020603050405020304" pitchFamily="18" charset="0"/>
              </a:rPr>
              <a:t>taking </a:t>
            </a:r>
            <a:r>
              <a:rPr lang="en-US" dirty="0">
                <a:latin typeface="Times New Roman" panose="02020603050405020304" pitchFamily="18" charset="0"/>
                <a:cs typeface="Times New Roman" panose="02020603050405020304" pitchFamily="18" charset="0"/>
              </a:rPr>
              <a:t>large doses of alcoholic beverages</a:t>
            </a:r>
          </a:p>
          <a:p>
            <a:r>
              <a:rPr lang="en-US" dirty="0" smtClean="0">
                <a:latin typeface="Times New Roman" panose="02020603050405020304" pitchFamily="18" charset="0"/>
                <a:cs typeface="Times New Roman" panose="02020603050405020304" pitchFamily="18" charset="0"/>
              </a:rPr>
              <a:t>eating </a:t>
            </a:r>
            <a:r>
              <a:rPr lang="en-US" dirty="0">
                <a:latin typeface="Times New Roman" panose="02020603050405020304" pitchFamily="18" charset="0"/>
                <a:cs typeface="Times New Roman" panose="02020603050405020304" pitchFamily="18" charset="0"/>
              </a:rPr>
              <a:t>salt, more than the daily allowance</a:t>
            </a:r>
          </a:p>
          <a:p>
            <a:r>
              <a:rPr lang="en-US" dirty="0" smtClean="0">
                <a:latin typeface="Times New Roman" panose="02020603050405020304" pitchFamily="18" charset="0"/>
                <a:cs typeface="Times New Roman" panose="02020603050405020304" pitchFamily="18" charset="0"/>
              </a:rPr>
              <a:t>Flights</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stress</a:t>
            </a:r>
            <a:r>
              <a:rPr lang="en-US" dirty="0">
                <a:latin typeface="Times New Roman" panose="02020603050405020304" pitchFamily="18" charset="0"/>
                <a:cs typeface="Times New Roman" panose="02020603050405020304" pitchFamily="18" charset="0"/>
              </a:rPr>
              <a:t>, lack of sleep.</a:t>
            </a:r>
          </a:p>
          <a:p>
            <a:pPr>
              <a:buNone/>
            </a:pPr>
            <a:endParaRPr lang="ru-RU" sz="2800" b="1" dirty="0">
              <a:latin typeface="Times New Roman" panose="02020603050405020304" pitchFamily="18" charset="0"/>
              <a:cs typeface="Times New Roman" panose="02020603050405020304" pitchFamily="18" charset="0"/>
            </a:endParaRPr>
          </a:p>
          <a:p>
            <a:pPr>
              <a:buNone/>
            </a:pP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002760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85720" y="273050"/>
            <a:ext cx="8401080" cy="851694"/>
          </a:xfrm>
          <a:solidFill>
            <a:schemeClr val="bg2"/>
          </a:solidFill>
        </p:spPr>
        <p:txBody>
          <a:bodyPr>
            <a:normAutofit fontScale="90000"/>
          </a:bodyPr>
          <a:lstStyle/>
          <a:p>
            <a:r>
              <a:rPr lang="en-US" sz="3200" b="1" dirty="0" smtClean="0">
                <a:solidFill>
                  <a:schemeClr val="tx1"/>
                </a:solidFill>
                <a:latin typeface="Times New Roman" pitchFamily="18" charset="0"/>
                <a:cs typeface="Times New Roman" pitchFamily="18" charset="0"/>
              </a:rPr>
              <a:t>Hypertensive crisis</a:t>
            </a:r>
            <a:r>
              <a:rPr lang="ru-RU" sz="3200" b="1" dirty="0" smtClean="0">
                <a:solidFill>
                  <a:schemeClr val="tx1"/>
                </a:solidFill>
                <a:latin typeface="Times New Roman" pitchFamily="18" charset="0"/>
                <a:cs typeface="Times New Roman" pitchFamily="18" charset="0"/>
              </a:rPr>
              <a:t>. </a:t>
            </a:r>
            <a:r>
              <a:rPr lang="en-US" sz="3200" b="1" dirty="0" smtClean="0">
                <a:latin typeface="Times New Roman" pitchFamily="18" charset="0"/>
                <a:cs typeface="Times New Roman" pitchFamily="18" charset="0"/>
              </a:rPr>
              <a:t>Clinic</a:t>
            </a:r>
            <a:r>
              <a:rPr lang="en-US" sz="3200" b="1" dirty="0">
                <a:latin typeface="Times New Roman" pitchFamily="18" charset="0"/>
                <a:cs typeface="Times New Roman" pitchFamily="18" charset="0"/>
              </a:rPr>
              <a:t>:</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endParaRPr lang="ru-RU" sz="3200" dirty="0">
              <a:solidFill>
                <a:schemeClr val="tx1"/>
              </a:solidFill>
              <a:latin typeface="Times New Roman" pitchFamily="18" charset="0"/>
              <a:cs typeface="Times New Roman" pitchFamily="18" charset="0"/>
            </a:endParaRPr>
          </a:p>
        </p:txBody>
      </p:sp>
      <p:sp>
        <p:nvSpPr>
          <p:cNvPr id="8" name="Текст 7"/>
          <p:cNvSpPr>
            <a:spLocks noGrp="1"/>
          </p:cNvSpPr>
          <p:nvPr>
            <p:ph type="body" sz="half" idx="3"/>
          </p:nvPr>
        </p:nvSpPr>
        <p:spPr>
          <a:xfrm>
            <a:off x="6429388" y="1447800"/>
            <a:ext cx="2257412" cy="762000"/>
          </a:xfrm>
        </p:spPr>
        <p:txBody>
          <a:bodyPr/>
          <a:lstStyle/>
          <a:p>
            <a:endParaRPr lang="ru-RU" dirty="0"/>
          </a:p>
        </p:txBody>
      </p:sp>
      <p:sp>
        <p:nvSpPr>
          <p:cNvPr id="7" name="Объект 6"/>
          <p:cNvSpPr>
            <a:spLocks noGrp="1"/>
          </p:cNvSpPr>
          <p:nvPr>
            <p:ph sz="half" idx="2"/>
          </p:nvPr>
        </p:nvSpPr>
        <p:spPr>
          <a:xfrm>
            <a:off x="357158" y="1124744"/>
            <a:ext cx="8358246" cy="5661842"/>
          </a:xfrm>
          <a:solidFill>
            <a:schemeClr val="bg2"/>
          </a:solidFill>
        </p:spPr>
        <p:txBody>
          <a:bodyPr>
            <a:noAutofit/>
          </a:bodyPr>
          <a:lstStyle/>
          <a:p>
            <a:pPr marL="0" indent="0">
              <a:buNone/>
            </a:pPr>
            <a:r>
              <a:rPr lang="en-US" sz="2800" b="1" u="sng" dirty="0">
                <a:latin typeface="Times New Roman" panose="02020603050405020304" pitchFamily="18" charset="0"/>
                <a:cs typeface="Times New Roman" panose="02020603050405020304" pitchFamily="18" charset="0"/>
              </a:rPr>
              <a:t>Complaints</a:t>
            </a:r>
            <a:r>
              <a:rPr lang="ru-RU" sz="2800" b="1" u="sng" dirty="0">
                <a:latin typeface="Times New Roman" panose="02020603050405020304" pitchFamily="18" charset="0"/>
                <a:cs typeface="Times New Roman" panose="02020603050405020304" pitchFamily="18" charset="0"/>
              </a:rPr>
              <a:t>:</a:t>
            </a:r>
            <a:r>
              <a:rPr lang="en-US" sz="2800" b="1" u="sng" dirty="0">
                <a:latin typeface="Times New Roman" panose="02020603050405020304" pitchFamily="18" charset="0"/>
                <a:cs typeface="Times New Roman" panose="02020603050405020304" pitchFamily="18" charset="0"/>
              </a:rPr>
              <a:t> </a:t>
            </a:r>
            <a:endParaRPr lang="ru-RU" sz="2800" b="1" u="sng" dirty="0">
              <a:latin typeface="Times New Roman" panose="02020603050405020304" pitchFamily="18" charset="0"/>
              <a:cs typeface="Times New Roman" panose="02020603050405020304" pitchFamily="18" charset="0"/>
            </a:endParaRPr>
          </a:p>
          <a:p>
            <a:r>
              <a:rPr lang="en-US" sz="2800" dirty="0" smtClean="0">
                <a:latin typeface="Times New Roman" pitchFamily="18" charset="0"/>
                <a:cs typeface="Times New Roman" pitchFamily="18" charset="0"/>
              </a:rPr>
              <a:t>severe </a:t>
            </a:r>
            <a:r>
              <a:rPr lang="en-US" sz="2800" dirty="0">
                <a:latin typeface="Times New Roman" pitchFamily="18" charset="0"/>
                <a:cs typeface="Times New Roman" pitchFamily="18" charset="0"/>
              </a:rPr>
              <a:t>headache in the occipital region</a:t>
            </a:r>
          </a:p>
          <a:p>
            <a:r>
              <a:rPr lang="en-US" sz="2800" dirty="0">
                <a:latin typeface="Times New Roman" pitchFamily="18" charset="0"/>
                <a:cs typeface="Times New Roman" pitchFamily="18" charset="0"/>
              </a:rPr>
              <a:t>dizziness</a:t>
            </a:r>
          </a:p>
          <a:p>
            <a:r>
              <a:rPr lang="en-US" sz="2800" dirty="0">
                <a:latin typeface="Times New Roman" pitchFamily="18" charset="0"/>
                <a:cs typeface="Times New Roman" pitchFamily="18" charset="0"/>
              </a:rPr>
              <a:t>visual disturbances</a:t>
            </a:r>
          </a:p>
          <a:p>
            <a:r>
              <a:rPr lang="en-US" sz="2800" dirty="0">
                <a:latin typeface="Times New Roman" pitchFamily="18" charset="0"/>
                <a:cs typeface="Times New Roman" pitchFamily="18" charset="0"/>
              </a:rPr>
              <a:t>tremors </a:t>
            </a:r>
            <a:r>
              <a:rPr lang="en-US" sz="2800" dirty="0" smtClean="0">
                <a:latin typeface="Times New Roman" pitchFamily="18" charset="0"/>
                <a:cs typeface="Times New Roman" pitchFamily="18" charset="0"/>
              </a:rPr>
              <a:t>all over </a:t>
            </a:r>
            <a:r>
              <a:rPr lang="en-US" sz="2800" dirty="0">
                <a:latin typeface="Times New Roman" pitchFamily="18" charset="0"/>
                <a:cs typeface="Times New Roman" pitchFamily="18" charset="0"/>
              </a:rPr>
              <a:t>the body, as in a fever</a:t>
            </a:r>
          </a:p>
          <a:p>
            <a:r>
              <a:rPr lang="en-US" sz="2800" dirty="0">
                <a:latin typeface="Times New Roman" pitchFamily="18" charset="0"/>
                <a:cs typeface="Times New Roman" pitchFamily="18" charset="0"/>
              </a:rPr>
              <a:t>nausea</a:t>
            </a:r>
          </a:p>
          <a:p>
            <a:r>
              <a:rPr lang="en-US" sz="2800" dirty="0">
                <a:latin typeface="Times New Roman" pitchFamily="18" charset="0"/>
                <a:cs typeface="Times New Roman" pitchFamily="18" charset="0"/>
              </a:rPr>
              <a:t>p</a:t>
            </a:r>
            <a:r>
              <a:rPr lang="en-US" sz="2800" dirty="0" smtClean="0">
                <a:latin typeface="Times New Roman" pitchFamily="18" charset="0"/>
                <a:cs typeface="Times New Roman" pitchFamily="18" charset="0"/>
              </a:rPr>
              <a:t>ain </a:t>
            </a:r>
            <a:r>
              <a:rPr lang="en-US" sz="2800" dirty="0">
                <a:latin typeface="Times New Roman" pitchFamily="18" charset="0"/>
                <a:cs typeface="Times New Roman" pitchFamily="18" charset="0"/>
              </a:rPr>
              <a:t>can be in the heart</a:t>
            </a:r>
          </a:p>
          <a:p>
            <a:pPr marL="0" indent="0">
              <a:buNone/>
            </a:pPr>
            <a:r>
              <a:rPr lang="en-US" sz="2800" b="1" u="sng" dirty="0">
                <a:latin typeface="Times New Roman" panose="02020603050405020304" pitchFamily="18" charset="0"/>
                <a:cs typeface="Times New Roman" panose="02020603050405020304" pitchFamily="18" charset="0"/>
              </a:rPr>
              <a:t>Objective data</a:t>
            </a:r>
            <a:r>
              <a:rPr lang="ru-RU" sz="2800" b="1" u="sng" dirty="0">
                <a:latin typeface="Times New Roman" panose="02020603050405020304" pitchFamily="18" charset="0"/>
                <a:cs typeface="Times New Roman" panose="02020603050405020304" pitchFamily="18" charset="0"/>
              </a:rPr>
              <a:t>:</a:t>
            </a:r>
          </a:p>
          <a:p>
            <a:r>
              <a:rPr lang="en-US" sz="2800" dirty="0" smtClean="0">
                <a:latin typeface="Times New Roman" pitchFamily="18" charset="0"/>
                <a:cs typeface="Times New Roman" pitchFamily="18" charset="0"/>
              </a:rPr>
              <a:t>hyperemia</a:t>
            </a:r>
            <a:r>
              <a:rPr lang="ru-RU"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the face due to a blood </a:t>
            </a:r>
            <a:r>
              <a:rPr lang="en-US" sz="2800" dirty="0" smtClean="0">
                <a:latin typeface="Times New Roman" pitchFamily="18" charset="0"/>
                <a:cs typeface="Times New Roman" pitchFamily="18" charset="0"/>
              </a:rPr>
              <a:t>flow</a:t>
            </a:r>
            <a:endParaRPr lang="ru-RU" sz="2800" dirty="0" smtClean="0">
              <a:latin typeface="Times New Roman" pitchFamily="18" charset="0"/>
              <a:cs typeface="Times New Roman" pitchFamily="18" charset="0"/>
            </a:endParaRPr>
          </a:p>
          <a:p>
            <a:r>
              <a:rPr lang="en-US" sz="2800" dirty="0">
                <a:latin typeface="Times New Roman" pitchFamily="18" charset="0"/>
                <a:cs typeface="Times New Roman" pitchFamily="18" charset="0"/>
              </a:rPr>
              <a:t>Pulse</a:t>
            </a:r>
            <a:r>
              <a:rPr lang="ru-RU" sz="2800" dirty="0">
                <a:latin typeface="Times New Roman" pitchFamily="18" charset="0"/>
                <a:cs typeface="Times New Roman" pitchFamily="18" charset="0"/>
              </a:rPr>
              <a:t>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high volume</a:t>
            </a:r>
            <a:r>
              <a:rPr lang="ru-RU"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a:t>
            </a:r>
            <a:r>
              <a:rPr lang="en-US" sz="2800" dirty="0" smtClean="0"/>
              <a:t> </a:t>
            </a:r>
            <a:r>
              <a:rPr lang="en-US" sz="2800" dirty="0">
                <a:latin typeface="Times New Roman" panose="02020603050405020304" pitchFamily="18" charset="0"/>
                <a:cs typeface="Times New Roman" panose="02020603050405020304" pitchFamily="18" charset="0"/>
              </a:rPr>
              <a:t>tension. </a:t>
            </a:r>
            <a:endParaRPr lang="ru-RU"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BP above </a:t>
            </a:r>
            <a:r>
              <a:rPr lang="en-US" sz="2800" dirty="0">
                <a:latin typeface="Times New Roman" panose="02020603050405020304" pitchFamily="18" charset="0"/>
                <a:cs typeface="Times New Roman" panose="02020603050405020304" pitchFamily="18" charset="0"/>
              </a:rPr>
              <a:t>140/90 mm Hg</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908353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r>
              <a:rPr lang="ru-RU" sz="3600" u="sng" dirty="0" smtClean="0"/>
              <a:t/>
            </a:r>
            <a:br>
              <a:rPr lang="ru-RU" sz="3600" u="sng" dirty="0" smtClean="0"/>
            </a:br>
            <a:r>
              <a:rPr lang="en-US" sz="3600" b="1" dirty="0">
                <a:solidFill>
                  <a:schemeClr val="tx1"/>
                </a:solidFill>
                <a:latin typeface="Times New Roman" pitchFamily="18" charset="0"/>
                <a:cs typeface="Times New Roman" pitchFamily="18" charset="0"/>
              </a:rPr>
              <a:t>Hypertensive </a:t>
            </a:r>
            <a:r>
              <a:rPr lang="en-US" sz="3600" b="1" dirty="0" smtClean="0">
                <a:solidFill>
                  <a:schemeClr val="tx1"/>
                </a:solidFill>
                <a:latin typeface="Times New Roman" pitchFamily="18" charset="0"/>
                <a:cs typeface="Times New Roman" pitchFamily="18" charset="0"/>
              </a:rPr>
              <a:t>crisis. First aid</a:t>
            </a:r>
            <a:r>
              <a:rPr lang="ru-RU" sz="3600" b="1" dirty="0" smtClean="0">
                <a:solidFill>
                  <a:schemeClr val="tx1"/>
                </a:solidFill>
                <a:latin typeface="Times New Roman" pitchFamily="18" charset="0"/>
                <a:cs typeface="Times New Roman" pitchFamily="18" charset="0"/>
              </a:rPr>
              <a:t>:</a:t>
            </a:r>
            <a:r>
              <a:rPr lang="ru-RU" sz="3600" dirty="0" smtClean="0"/>
              <a:t/>
            </a:r>
            <a:br>
              <a:rPr lang="ru-RU" sz="3600" dirty="0" smtClean="0"/>
            </a:br>
            <a:endParaRPr lang="ru-RU" sz="3600" dirty="0"/>
          </a:p>
        </p:txBody>
      </p:sp>
      <p:sp>
        <p:nvSpPr>
          <p:cNvPr id="4" name="Объект 3"/>
          <p:cNvSpPr>
            <a:spLocks noGrp="1"/>
          </p:cNvSpPr>
          <p:nvPr>
            <p:ph idx="1"/>
          </p:nvPr>
        </p:nvSpPr>
        <p:spPr>
          <a:solidFill>
            <a:schemeClr val="bg2"/>
          </a:solidFill>
        </p:spPr>
        <p:txBody>
          <a:bodyPr>
            <a:noAutofit/>
          </a:bodyPr>
          <a:lstStyle/>
          <a:p>
            <a:pPr marL="514350" indent="-514350">
              <a:lnSpc>
                <a:spcPct val="150000"/>
              </a:lnSpc>
              <a:spcBef>
                <a:spcPts val="0"/>
              </a:spcBef>
              <a:buFont typeface="+mj-lt"/>
              <a:buAutoNum type="arabicPeriod"/>
            </a:pPr>
            <a:r>
              <a:rPr lang="en-US" sz="2000" dirty="0">
                <a:latin typeface="Times New Roman" panose="02020603050405020304" pitchFamily="18" charset="0"/>
                <a:cs typeface="Times New Roman" panose="02020603050405020304" pitchFamily="18" charset="0"/>
              </a:rPr>
              <a:t>Reassure the patient and call for medical </a:t>
            </a:r>
            <a:r>
              <a:rPr lang="en-US" sz="2000" dirty="0" smtClean="0">
                <a:latin typeface="Times New Roman" panose="02020603050405020304" pitchFamily="18" charset="0"/>
                <a:cs typeface="Times New Roman" panose="02020603050405020304" pitchFamily="18" charset="0"/>
              </a:rPr>
              <a:t>help!</a:t>
            </a:r>
            <a:endParaRPr lang="en-US" sz="2000" dirty="0">
              <a:latin typeface="Times New Roman" pitchFamily="18" charset="0"/>
              <a:cs typeface="Times New Roman" pitchFamily="18" charset="0"/>
            </a:endParaRPr>
          </a:p>
          <a:p>
            <a:pPr marL="514350" indent="-514350">
              <a:lnSpc>
                <a:spcPct val="150000"/>
              </a:lnSpc>
              <a:spcBef>
                <a:spcPts val="0"/>
              </a:spcBef>
              <a:buFont typeface="+mj-lt"/>
              <a:buAutoNum type="arabicPeriod"/>
            </a:pPr>
            <a:r>
              <a:rPr lang="en-US" sz="2000" dirty="0">
                <a:latin typeface="Times New Roman" pitchFamily="18" charset="0"/>
                <a:cs typeface="Times New Roman" pitchFamily="18" charset="0"/>
              </a:rPr>
              <a:t>Give the patient a comfortable position in bed. The head should be raised (put an extra pillow under </a:t>
            </a:r>
            <a:r>
              <a:rPr lang="en-US" sz="2000" dirty="0" smtClean="0">
                <a:latin typeface="Times New Roman" pitchFamily="18" charset="0"/>
                <a:cs typeface="Times New Roman" pitchFamily="18" charset="0"/>
              </a:rPr>
              <a:t>his/her </a:t>
            </a:r>
            <a:r>
              <a:rPr lang="en-US" sz="2000" dirty="0">
                <a:latin typeface="Times New Roman" pitchFamily="18" charset="0"/>
                <a:cs typeface="Times New Roman" pitchFamily="18" charset="0"/>
              </a:rPr>
              <a:t>head), legs </a:t>
            </a:r>
            <a:r>
              <a:rPr lang="en-US" sz="2000" dirty="0" smtClean="0">
                <a:latin typeface="Times New Roman" pitchFamily="18" charset="0"/>
                <a:cs typeface="Times New Roman" pitchFamily="18" charset="0"/>
              </a:rPr>
              <a:t> are down.</a:t>
            </a:r>
            <a:endParaRPr lang="en-US" sz="2000" dirty="0">
              <a:latin typeface="Times New Roman" pitchFamily="18" charset="0"/>
              <a:cs typeface="Times New Roman" pitchFamily="18" charset="0"/>
            </a:endParaRPr>
          </a:p>
          <a:p>
            <a:pPr marL="514350" indent="-514350">
              <a:lnSpc>
                <a:spcPct val="150000"/>
              </a:lnSpc>
              <a:spcBef>
                <a:spcPts val="0"/>
              </a:spcBef>
              <a:buFont typeface="+mj-lt"/>
              <a:buAutoNum type="arabicPeriod"/>
            </a:pPr>
            <a:r>
              <a:rPr lang="en-US" sz="2000" dirty="0" smtClean="0">
                <a:latin typeface="Times New Roman" pitchFamily="18" charset="0"/>
                <a:cs typeface="Times New Roman" pitchFamily="18" charset="0"/>
              </a:rPr>
              <a:t>Warmth to feet (blanket </a:t>
            </a:r>
            <a:r>
              <a:rPr lang="en-US" sz="2000" dirty="0">
                <a:latin typeface="Times New Roman" pitchFamily="18" charset="0"/>
                <a:cs typeface="Times New Roman" pitchFamily="18" charset="0"/>
              </a:rPr>
              <a:t>or hot water bottle, you can put mustard on the calf </a:t>
            </a:r>
            <a:r>
              <a:rPr lang="en-US" sz="2000" dirty="0" smtClean="0">
                <a:latin typeface="Times New Roman" pitchFamily="18" charset="0"/>
                <a:cs typeface="Times New Roman" pitchFamily="18" charset="0"/>
              </a:rPr>
              <a:t>muscles).</a:t>
            </a:r>
            <a:endParaRPr lang="en-US" sz="2000" dirty="0">
              <a:latin typeface="Times New Roman" pitchFamily="18" charset="0"/>
              <a:cs typeface="Times New Roman" pitchFamily="18" charset="0"/>
            </a:endParaRPr>
          </a:p>
          <a:p>
            <a:pPr marL="514350" indent="-514350">
              <a:lnSpc>
                <a:spcPct val="150000"/>
              </a:lnSpc>
              <a:spcBef>
                <a:spcPts val="0"/>
              </a:spcBef>
              <a:buFont typeface="+mj-lt"/>
              <a:buAutoNum type="arabicPeriod"/>
            </a:pPr>
            <a:r>
              <a:rPr lang="en-US" sz="2000" dirty="0" smtClean="0">
                <a:latin typeface="Times New Roman" panose="02020603050405020304" pitchFamily="18" charset="0"/>
                <a:cs typeface="Times New Roman" panose="02020603050405020304" pitchFamily="18" charset="0"/>
              </a:rPr>
              <a:t>Meanwhile </a:t>
            </a:r>
            <a:r>
              <a:rPr lang="en-US" sz="2000" dirty="0">
                <a:latin typeface="Times New Roman" panose="02020603050405020304" pitchFamily="18" charset="0"/>
                <a:cs typeface="Times New Roman" panose="02020603050405020304" pitchFamily="18" charset="0"/>
              </a:rPr>
              <a:t>look for possible cause for hypertensive crisis. If the patient is a known hypertensive and missed medication, consult doctor over the phone and give a dose of medications if instructed. </a:t>
            </a:r>
            <a:r>
              <a:rPr lang="en-US" sz="2000" dirty="0" smtClean="0">
                <a:latin typeface="Times New Roman" pitchFamily="18" charset="0"/>
                <a:cs typeface="Times New Roman" pitchFamily="18" charset="0"/>
              </a:rPr>
              <a:t>Give to </a:t>
            </a:r>
            <a:r>
              <a:rPr lang="en-US" sz="2000" dirty="0">
                <a:latin typeface="Times New Roman" pitchFamily="18" charset="0"/>
                <a:cs typeface="Times New Roman" pitchFamily="18" charset="0"/>
              </a:rPr>
              <a:t>patient an extraordinary dose of his medication under the tongue </a:t>
            </a:r>
            <a:r>
              <a:rPr lang="en-US" sz="2000" dirty="0" smtClean="0">
                <a:latin typeface="Times New Roman" pitchFamily="18" charset="0"/>
                <a:cs typeface="Times New Roman" pitchFamily="18" charset="0"/>
              </a:rPr>
              <a:t>(absorbs faster).</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278351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en-US" b="1" dirty="0" smtClean="0"/>
              <a:t>Syndrome</a:t>
            </a:r>
            <a:r>
              <a:rPr lang="ru-RU" b="1" dirty="0" smtClean="0"/>
              <a:t> </a:t>
            </a:r>
            <a:r>
              <a:rPr lang="en-US" b="1" dirty="0" smtClean="0"/>
              <a:t>of acute </a:t>
            </a:r>
            <a:r>
              <a:rPr lang="en-US" b="1" dirty="0"/>
              <a:t>vascular </a:t>
            </a:r>
            <a:r>
              <a:rPr lang="en-US" b="1" dirty="0" smtClean="0"/>
              <a:t>insufficiency</a:t>
            </a:r>
            <a:r>
              <a:rPr lang="ru-RU" b="1" dirty="0" smtClean="0"/>
              <a:t>:</a:t>
            </a:r>
          </a:p>
          <a:p>
            <a:r>
              <a:rPr lang="en-US" dirty="0">
                <a:latin typeface="Times New Roman" pitchFamily="18" charset="0"/>
                <a:cs typeface="Times New Roman" pitchFamily="18" charset="0"/>
              </a:rPr>
              <a:t>Fainting</a:t>
            </a:r>
            <a:r>
              <a:rPr lang="ru-RU" dirty="0">
                <a:latin typeface="Times New Roman" pitchFamily="18" charset="0"/>
                <a:cs typeface="Times New Roman" pitchFamily="18" charset="0"/>
              </a:rPr>
              <a:t>/</a:t>
            </a:r>
            <a:r>
              <a:rPr lang="en-US" dirty="0" smtClean="0">
                <a:latin typeface="Times New Roman" pitchFamily="18" charset="0"/>
                <a:cs typeface="Times New Roman" pitchFamily="18" charset="0"/>
              </a:rPr>
              <a:t>Syncope</a:t>
            </a:r>
            <a:endParaRPr lang="ru-RU" dirty="0" smtClean="0">
              <a:latin typeface="Times New Roman" pitchFamily="18" charset="0"/>
              <a:cs typeface="Times New Roman" pitchFamily="18" charset="0"/>
            </a:endParaRPr>
          </a:p>
          <a:p>
            <a:r>
              <a:rPr lang="en-US" dirty="0" smtClean="0">
                <a:latin typeface="Times New Roman" panose="02020603050405020304" pitchFamily="18" charset="0"/>
                <a:cs typeface="Times New Roman" panose="02020603050405020304" pitchFamily="18" charset="0"/>
              </a:rPr>
              <a:t>Collapse</a:t>
            </a:r>
            <a:endParaRPr lang="ru-R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Shock</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131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title"/>
          </p:nvPr>
        </p:nvSpPr>
        <p:spPr/>
        <p:txBody>
          <a:bodyPr>
            <a:normAutofit/>
          </a:bodyPr>
          <a:lstStyle/>
          <a:p>
            <a:r>
              <a:rPr lang="en-US" b="1" dirty="0" smtClean="0">
                <a:solidFill>
                  <a:schemeClr val="tx1"/>
                </a:solidFill>
                <a:latin typeface="Times New Roman" pitchFamily="18" charset="0"/>
                <a:cs typeface="Times New Roman" pitchFamily="18" charset="0"/>
              </a:rPr>
              <a:t>Fainting</a:t>
            </a:r>
            <a:r>
              <a:rPr lang="ru-RU" b="1" dirty="0" smtClean="0">
                <a:solidFill>
                  <a:schemeClr val="tx1"/>
                </a:solidFill>
                <a:latin typeface="Times New Roman" pitchFamily="18" charset="0"/>
                <a:cs typeface="Times New Roman" pitchFamily="18" charset="0"/>
              </a:rPr>
              <a:t>/</a:t>
            </a:r>
            <a:r>
              <a:rPr lang="en-US" b="1" dirty="0" smtClean="0">
                <a:solidFill>
                  <a:schemeClr val="tx1"/>
                </a:solidFill>
                <a:latin typeface="Times New Roman" pitchFamily="18" charset="0"/>
                <a:cs typeface="Times New Roman" pitchFamily="18" charset="0"/>
              </a:rPr>
              <a:t>Syncope</a:t>
            </a:r>
            <a:endParaRPr lang="ru-RU" dirty="0">
              <a:solidFill>
                <a:schemeClr val="tx1"/>
              </a:solidFill>
            </a:endParaRPr>
          </a:p>
        </p:txBody>
      </p:sp>
      <p:sp>
        <p:nvSpPr>
          <p:cNvPr id="8" name="Содержимое 7"/>
          <p:cNvSpPr>
            <a:spLocks noGrp="1"/>
          </p:cNvSpPr>
          <p:nvPr>
            <p:ph sz="quarter" idx="1"/>
          </p:nvPr>
        </p:nvSpPr>
        <p:spPr>
          <a:xfrm>
            <a:off x="357158" y="1428736"/>
            <a:ext cx="8329642" cy="5124472"/>
          </a:xfrm>
          <a:solidFill>
            <a:schemeClr val="bg2"/>
          </a:solidFill>
        </p:spPr>
        <p:txBody>
          <a:bodyPr>
            <a:normAutofit/>
          </a:bodyPr>
          <a:lstStyle/>
          <a:p>
            <a:pPr marL="0" indent="0">
              <a:buNone/>
            </a:pPr>
            <a:r>
              <a:rPr lang="en-US" sz="2800" b="1" dirty="0">
                <a:latin typeface="Times New Roman" pitchFamily="18" charset="0"/>
                <a:cs typeface="Times New Roman" pitchFamily="18" charset="0"/>
              </a:rPr>
              <a:t>Fainting</a:t>
            </a:r>
            <a:r>
              <a:rPr lang="ru-RU" sz="2800" b="1" dirty="0">
                <a:latin typeface="Times New Roman" pitchFamily="18" charset="0"/>
                <a:cs typeface="Times New Roman" pitchFamily="18" charset="0"/>
              </a:rPr>
              <a:t>/</a:t>
            </a:r>
            <a:r>
              <a:rPr lang="en-US" sz="2800" b="1" dirty="0" smtClean="0">
                <a:latin typeface="Times New Roman" pitchFamily="18" charset="0"/>
                <a:cs typeface="Times New Roman" pitchFamily="18" charset="0"/>
              </a:rPr>
              <a:t>Syncope</a:t>
            </a:r>
            <a:r>
              <a:rPr lang="ru-RU"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a:t>
            </a:r>
            <a:r>
              <a:rPr lang="en-US" sz="2800" b="1" dirty="0" smtClean="0"/>
              <a:t>assing out</a:t>
            </a:r>
            <a:r>
              <a:rPr lang="en-US" sz="2800" b="1"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S</a:t>
            </a:r>
            <a:r>
              <a:rPr lang="en-US" sz="2800" b="1" dirty="0" smtClean="0"/>
              <a:t>yncopal </a:t>
            </a:r>
            <a:r>
              <a:rPr lang="en-US" sz="2800" b="1" dirty="0"/>
              <a:t>episode </a:t>
            </a:r>
            <a:r>
              <a:rPr lang="en-US" sz="2800" dirty="0" smtClean="0">
                <a:latin typeface="Times New Roman" pitchFamily="18" charset="0"/>
                <a:cs typeface="Times New Roman" pitchFamily="18" charset="0"/>
              </a:rPr>
              <a:t>is </a:t>
            </a:r>
            <a:r>
              <a:rPr lang="en-US" sz="2800" dirty="0">
                <a:latin typeface="Times New Roman" pitchFamily="18" charset="0"/>
                <a:cs typeface="Times New Roman" pitchFamily="18" charset="0"/>
              </a:rPr>
              <a:t>the medical term for fainting or passing out. </a:t>
            </a:r>
            <a:endParaRPr lang="en-US" sz="2800" dirty="0" smtClean="0">
              <a:latin typeface="Times New Roman" pitchFamily="18" charset="0"/>
              <a:cs typeface="Times New Roman" pitchFamily="18" charset="0"/>
            </a:endParaRPr>
          </a:p>
          <a:p>
            <a:pPr marL="0" indent="0">
              <a:buNone/>
            </a:pPr>
            <a:r>
              <a:rPr lang="en-US" sz="2800" b="1" dirty="0" smtClean="0">
                <a:latin typeface="Times New Roman" pitchFamily="18" charset="0"/>
                <a:cs typeface="Times New Roman" pitchFamily="18" charset="0"/>
              </a:rPr>
              <a:t>Syncope</a:t>
            </a:r>
            <a:r>
              <a:rPr lang="en-US" sz="2800" dirty="0" smtClean="0">
                <a:latin typeface="Times New Roman" pitchFamily="18" charset="0"/>
                <a:cs typeface="Times New Roman" pitchFamily="18" charset="0"/>
              </a:rPr>
              <a:t> - a brief loss of consciousness. It is caused by a temporary drop in the amount of blood that flows to the brain.</a:t>
            </a:r>
          </a:p>
          <a:p>
            <a:pPr marL="0" indent="0">
              <a:buNone/>
            </a:pPr>
            <a:r>
              <a:rPr lang="en-US" sz="2800" dirty="0" smtClean="0">
                <a:latin typeface="Times New Roman" pitchFamily="18" charset="0"/>
                <a:cs typeface="Times New Roman" pitchFamily="18" charset="0"/>
              </a:rPr>
              <a:t>The </a:t>
            </a:r>
            <a:r>
              <a:rPr lang="en-US" sz="2800" dirty="0">
                <a:latin typeface="Times New Roman" panose="02020603050405020304" pitchFamily="18" charset="0"/>
                <a:cs typeface="Times New Roman" panose="02020603050405020304" pitchFamily="18" charset="0"/>
              </a:rPr>
              <a:t>person then falls down or over, which allows blood flow to return to the brain. Returning blood flow allows the person to regain consciousness.</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8441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en-US" b="1" dirty="0"/>
              <a:t>What causes syncope?</a:t>
            </a:r>
            <a:br>
              <a:rPr lang="en-US" b="1" dirty="0"/>
            </a:br>
            <a:endParaRPr lang="ru-RU" dirty="0"/>
          </a:p>
        </p:txBody>
      </p:sp>
      <p:sp>
        <p:nvSpPr>
          <p:cNvPr id="3" name="Объект 2"/>
          <p:cNvSpPr>
            <a:spLocks noGrp="1"/>
          </p:cNvSpPr>
          <p:nvPr>
            <p:ph idx="1"/>
          </p:nvPr>
        </p:nvSpPr>
        <p:spPr>
          <a:xfrm>
            <a:off x="251520" y="620688"/>
            <a:ext cx="8640960" cy="6048672"/>
          </a:xfrm>
        </p:spPr>
        <p:txBody>
          <a:bodyPr>
            <a:normAutofit fontScale="70000" lnSpcReduction="20000"/>
          </a:bodyPr>
          <a:lstStyle/>
          <a:p>
            <a:pPr>
              <a:buNone/>
            </a:pPr>
            <a:r>
              <a:rPr lang="en-US" b="1" dirty="0">
                <a:latin typeface="Times New Roman" pitchFamily="18" charset="0"/>
                <a:cs typeface="Times New Roman" pitchFamily="18" charset="0"/>
              </a:rPr>
              <a:t>Triggers</a:t>
            </a:r>
            <a:r>
              <a:rPr lang="ru-RU" b="1" dirty="0">
                <a:latin typeface="Times New Roman" pitchFamily="18" charset="0"/>
                <a:cs typeface="Times New Roman" pitchFamily="18" charset="0"/>
              </a:rPr>
              <a:t>/</a:t>
            </a:r>
            <a:r>
              <a:rPr lang="en-US" b="1" dirty="0">
                <a:latin typeface="Times New Roman" pitchFamily="18" charset="0"/>
                <a:cs typeface="Times New Roman" pitchFamily="18" charset="0"/>
              </a:rPr>
              <a:t>Causes</a:t>
            </a:r>
            <a:r>
              <a:rPr lang="ru-RU" b="1" dirty="0">
                <a:latin typeface="Times New Roman" pitchFamily="18" charset="0"/>
                <a:cs typeface="Times New Roman" pitchFamily="18" charset="0"/>
              </a:rPr>
              <a:t>:</a:t>
            </a:r>
          </a:p>
          <a:p>
            <a:pPr marL="0" indent="0">
              <a:buNone/>
            </a:pPr>
            <a:r>
              <a:rPr lang="en-US" dirty="0" smtClean="0">
                <a:latin typeface="Times New Roman" panose="02020603050405020304" pitchFamily="18" charset="0"/>
                <a:cs typeface="Times New Roman" panose="02020603050405020304" pitchFamily="18" charset="0"/>
              </a:rPr>
              <a:t>Syncope </a:t>
            </a:r>
            <a:r>
              <a:rPr lang="en-US" dirty="0">
                <a:latin typeface="Times New Roman" panose="02020603050405020304" pitchFamily="18" charset="0"/>
                <a:cs typeface="Times New Roman" panose="02020603050405020304" pitchFamily="18" charset="0"/>
              </a:rPr>
              <a:t>can be caused by an underlying medical condition or from environmental triggers</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Common </a:t>
            </a:r>
            <a:r>
              <a:rPr lang="en-US" b="1" dirty="0">
                <a:latin typeface="Times New Roman" pitchFamily="18" charset="0"/>
                <a:cs typeface="Times New Roman" pitchFamily="18" charset="0"/>
              </a:rPr>
              <a:t>Triggers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syncope include:</a:t>
            </a:r>
          </a:p>
          <a:p>
            <a:r>
              <a:rPr lang="en-US" dirty="0" smtClean="0">
                <a:latin typeface="Times New Roman" panose="02020603050405020304" pitchFamily="18" charset="0"/>
                <a:cs typeface="Times New Roman" panose="02020603050405020304" pitchFamily="18" charset="0"/>
              </a:rPr>
              <a:t>abrupt </a:t>
            </a:r>
            <a:r>
              <a:rPr lang="en-US" dirty="0">
                <a:latin typeface="Times New Roman" panose="02020603050405020304" pitchFamily="18" charset="0"/>
                <a:cs typeface="Times New Roman" panose="02020603050405020304" pitchFamily="18" charset="0"/>
              </a:rPr>
              <a:t>changes in posture, such as standing up too quickly, which can cause blood to pool in the feet or legs</a:t>
            </a:r>
          </a:p>
          <a:p>
            <a:r>
              <a:rPr lang="en-US" dirty="0">
                <a:latin typeface="Times New Roman" panose="02020603050405020304" pitchFamily="18" charset="0"/>
                <a:cs typeface="Times New Roman" panose="02020603050405020304" pitchFamily="18" charset="0"/>
              </a:rPr>
              <a:t>standing for long periods of time</a:t>
            </a:r>
          </a:p>
          <a:p>
            <a:r>
              <a:rPr lang="en-US" dirty="0">
                <a:latin typeface="Times New Roman" panose="02020603050405020304" pitchFamily="18" charset="0"/>
                <a:cs typeface="Times New Roman" panose="02020603050405020304" pitchFamily="18" charset="0"/>
              </a:rPr>
              <a:t>extreme pain or </a:t>
            </a:r>
            <a:r>
              <a:rPr lang="en-US" dirty="0" smtClean="0">
                <a:latin typeface="Times New Roman" panose="02020603050405020304" pitchFamily="18" charset="0"/>
                <a:cs typeface="Times New Roman" panose="02020603050405020304" pitchFamily="18" charset="0"/>
              </a:rPr>
              <a:t>fear at trauma</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extreme stress</a:t>
            </a:r>
          </a:p>
          <a:p>
            <a:r>
              <a:rPr lang="en-US" dirty="0">
                <a:latin typeface="Times New Roman" panose="02020603050405020304" pitchFamily="18" charset="0"/>
                <a:cs typeface="Times New Roman" panose="02020603050405020304" pitchFamily="18" charset="0"/>
              </a:rPr>
              <a:t>pregnancy</a:t>
            </a:r>
          </a:p>
          <a:p>
            <a:r>
              <a:rPr lang="en-US" dirty="0">
                <a:latin typeface="Times New Roman" panose="02020603050405020304" pitchFamily="18" charset="0"/>
                <a:cs typeface="Times New Roman" panose="02020603050405020304" pitchFamily="18" charset="0"/>
              </a:rPr>
              <a:t>hunger</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Syncope</a:t>
            </a:r>
            <a:r>
              <a:rPr lang="ru-RU" dirty="0" smtClean="0">
                <a:latin typeface="Times New Roman" pitchFamily="18" charset="0"/>
                <a:cs typeface="Times New Roman" pitchFamily="18" charset="0"/>
              </a:rPr>
              <a:t> </a:t>
            </a:r>
            <a:r>
              <a:rPr lang="en-US" dirty="0">
                <a:latin typeface="Times New Roman" pitchFamily="18" charset="0"/>
                <a:cs typeface="Times New Roman" pitchFamily="18" charset="0"/>
              </a:rPr>
              <a:t>may be a manifestation of the disease</a:t>
            </a:r>
            <a:r>
              <a:rPr lang="ru-RU" dirty="0">
                <a:latin typeface="Times New Roman" pitchFamily="18" charset="0"/>
                <a:cs typeface="Times New Roman" pitchFamily="18" charset="0"/>
              </a:rPr>
              <a:t>.</a:t>
            </a:r>
          </a:p>
          <a:p>
            <a:r>
              <a:rPr lang="en-US" dirty="0" smtClean="0">
                <a:latin typeface="Times New Roman" panose="02020603050405020304" pitchFamily="18" charset="0"/>
                <a:cs typeface="Times New Roman" panose="02020603050405020304" pitchFamily="18" charset="0"/>
              </a:rPr>
              <a:t>dehydration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exhaustion</a:t>
            </a:r>
          </a:p>
          <a:p>
            <a:r>
              <a:rPr lang="en-US" dirty="0" smtClean="0">
                <a:latin typeface="Times New Roman" panose="02020603050405020304" pitchFamily="18" charset="0"/>
                <a:cs typeface="Times New Roman" panose="02020603050405020304" pitchFamily="18" charset="0"/>
              </a:rPr>
              <a:t>low </a:t>
            </a:r>
            <a:r>
              <a:rPr lang="en-US" dirty="0">
                <a:latin typeface="Times New Roman" panose="02020603050405020304" pitchFamily="18" charset="0"/>
                <a:cs typeface="Times New Roman" panose="02020603050405020304" pitchFamily="18" charset="0"/>
              </a:rPr>
              <a:t>blood pressure or dilated blood vessels</a:t>
            </a:r>
          </a:p>
          <a:p>
            <a:r>
              <a:rPr lang="en-US" dirty="0">
                <a:latin typeface="Times New Roman" panose="02020603050405020304" pitchFamily="18" charset="0"/>
                <a:cs typeface="Times New Roman" panose="02020603050405020304" pitchFamily="18" charset="0"/>
              </a:rPr>
              <a:t>irregular heart beat</a:t>
            </a:r>
          </a:p>
          <a:p>
            <a:endParaRPr lang="ru-RU" dirty="0"/>
          </a:p>
        </p:txBody>
      </p:sp>
    </p:spTree>
    <p:extLst>
      <p:ext uri="{BB962C8B-B14F-4D97-AF65-F5344CB8AC3E}">
        <p14:creationId xmlns:p14="http://schemas.microsoft.com/office/powerpoint/2010/main" val="2395458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sz="half" idx="2"/>
          </p:nvPr>
        </p:nvSpPr>
        <p:spPr>
          <a:xfrm>
            <a:off x="357158" y="428604"/>
            <a:ext cx="8429684" cy="6024732"/>
          </a:xfrm>
          <a:solidFill>
            <a:schemeClr val="bg2"/>
          </a:solidFill>
        </p:spPr>
        <p:txBody>
          <a:bodyPr>
            <a:normAutofit fontScale="77500" lnSpcReduction="20000"/>
          </a:bodyPr>
          <a:lstStyle/>
          <a:p>
            <a:pPr marL="0" indent="0" algn="ctr">
              <a:lnSpc>
                <a:spcPct val="120000"/>
              </a:lnSpc>
              <a:spcBef>
                <a:spcPts val="0"/>
              </a:spcBef>
              <a:buNone/>
            </a:pPr>
            <a:r>
              <a:rPr lang="en-US" sz="3200" b="1" dirty="0" smtClean="0">
                <a:latin typeface="Times New Roman" pitchFamily="18" charset="0"/>
                <a:cs typeface="Times New Roman" pitchFamily="18" charset="0"/>
              </a:rPr>
              <a:t>Clinic:</a:t>
            </a:r>
            <a:endParaRPr lang="ru-RU" sz="3200" b="1" dirty="0" smtClean="0">
              <a:latin typeface="Times New Roman" pitchFamily="18" charset="0"/>
              <a:cs typeface="Times New Roman" pitchFamily="18" charset="0"/>
            </a:endParaRPr>
          </a:p>
          <a:p>
            <a:pPr marL="0" indent="0">
              <a:lnSpc>
                <a:spcPct val="120000"/>
              </a:lnSpc>
              <a:spcBef>
                <a:spcPts val="0"/>
              </a:spcBef>
              <a:buNone/>
            </a:pPr>
            <a:r>
              <a:rPr lang="en-US" sz="3200" b="1" u="sng" dirty="0" smtClean="0">
                <a:latin typeface="Times New Roman" panose="02020603050405020304" pitchFamily="18" charset="0"/>
                <a:cs typeface="Times New Roman" panose="02020603050405020304" pitchFamily="18" charset="0"/>
              </a:rPr>
              <a:t>Complaints</a:t>
            </a:r>
            <a:r>
              <a:rPr lang="ru-RU" sz="3200" b="1" u="sng" dirty="0">
                <a:latin typeface="Times New Roman" panose="02020603050405020304" pitchFamily="18" charset="0"/>
                <a:cs typeface="Times New Roman" panose="02020603050405020304" pitchFamily="18" charset="0"/>
              </a:rPr>
              <a:t>:</a:t>
            </a:r>
            <a:r>
              <a:rPr lang="en-US" sz="3200" b="1" u="sng" dirty="0">
                <a:latin typeface="Times New Roman" panose="02020603050405020304" pitchFamily="18" charset="0"/>
                <a:cs typeface="Times New Roman" panose="02020603050405020304" pitchFamily="18" charset="0"/>
              </a:rPr>
              <a:t> </a:t>
            </a:r>
            <a:endParaRPr lang="ru-RU" sz="3200" b="1" u="sng" dirty="0">
              <a:latin typeface="Times New Roman" panose="02020603050405020304" pitchFamily="18" charset="0"/>
              <a:cs typeface="Times New Roman" panose="02020603050405020304" pitchFamily="18" charset="0"/>
            </a:endParaRPr>
          </a:p>
          <a:p>
            <a:pPr marL="0" indent="0">
              <a:lnSpc>
                <a:spcPct val="120000"/>
              </a:lnSpc>
              <a:spcBef>
                <a:spcPts val="0"/>
              </a:spcBef>
            </a:pPr>
            <a:r>
              <a:rPr lang="en-US" sz="3200" dirty="0" smtClean="0">
                <a:latin typeface="Times New Roman" pitchFamily="18" charset="0"/>
                <a:cs typeface="Times New Roman" pitchFamily="18" charset="0"/>
              </a:rPr>
              <a:t>Before loss of consciousness – lightheadedness, nausea.</a:t>
            </a:r>
          </a:p>
          <a:p>
            <a:pPr marL="0" indent="0">
              <a:lnSpc>
                <a:spcPct val="120000"/>
              </a:lnSpc>
              <a:spcBef>
                <a:spcPts val="0"/>
              </a:spcBef>
            </a:pP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Then patient settles slowly.</a:t>
            </a:r>
            <a:endParaRPr lang="en-US" sz="3200" dirty="0">
              <a:latin typeface="Times New Roman" pitchFamily="18" charset="0"/>
              <a:cs typeface="Times New Roman" pitchFamily="18" charset="0"/>
            </a:endParaRPr>
          </a:p>
          <a:p>
            <a:pPr marL="0" indent="0">
              <a:lnSpc>
                <a:spcPct val="120000"/>
              </a:lnSpc>
              <a:spcBef>
                <a:spcPts val="0"/>
              </a:spcBef>
              <a:buNone/>
            </a:pPr>
            <a:endParaRPr lang="en-US" sz="3200" dirty="0">
              <a:latin typeface="Times New Roman" pitchFamily="18" charset="0"/>
              <a:cs typeface="Times New Roman" pitchFamily="18" charset="0"/>
            </a:endParaRPr>
          </a:p>
          <a:p>
            <a:pPr marL="0" indent="0">
              <a:lnSpc>
                <a:spcPct val="120000"/>
              </a:lnSpc>
              <a:spcBef>
                <a:spcPts val="0"/>
              </a:spcBef>
              <a:buNone/>
            </a:pPr>
            <a:r>
              <a:rPr lang="en-US" sz="3200" b="1" u="sng" dirty="0" smtClean="0">
                <a:latin typeface="Times New Roman" panose="02020603050405020304" pitchFamily="18" charset="0"/>
                <a:cs typeface="Times New Roman" panose="02020603050405020304" pitchFamily="18" charset="0"/>
              </a:rPr>
              <a:t>Objective </a:t>
            </a:r>
            <a:r>
              <a:rPr lang="en-US" sz="3200" b="1" u="sng" dirty="0">
                <a:latin typeface="Times New Roman" panose="02020603050405020304" pitchFamily="18" charset="0"/>
                <a:cs typeface="Times New Roman" panose="02020603050405020304" pitchFamily="18" charset="0"/>
              </a:rPr>
              <a:t>data</a:t>
            </a:r>
            <a:r>
              <a:rPr lang="ru-RU" sz="3200" b="1" u="sng" dirty="0">
                <a:latin typeface="Times New Roman" panose="02020603050405020304" pitchFamily="18" charset="0"/>
                <a:cs typeface="Times New Roman" panose="02020603050405020304" pitchFamily="18" charset="0"/>
              </a:rPr>
              <a:t>:</a:t>
            </a:r>
          </a:p>
          <a:p>
            <a:pPr marL="0" indent="0">
              <a:lnSpc>
                <a:spcPct val="120000"/>
              </a:lnSpc>
              <a:spcBef>
                <a:spcPts val="0"/>
              </a:spcBef>
            </a:pPr>
            <a:r>
              <a:rPr lang="en-US" sz="3200" dirty="0" smtClean="0">
                <a:latin typeface="Times New Roman" pitchFamily="18" charset="0"/>
                <a:cs typeface="Times New Roman" pitchFamily="18" charset="0"/>
              </a:rPr>
              <a:t> Consciousness not</a:t>
            </a:r>
          </a:p>
          <a:p>
            <a:pPr marL="0" indent="0">
              <a:lnSpc>
                <a:spcPct val="120000"/>
              </a:lnSpc>
              <a:spcBef>
                <a:spcPts val="0"/>
              </a:spcBef>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Pale skin.</a:t>
            </a:r>
            <a:endParaRPr lang="en-US" sz="3200" dirty="0">
              <a:latin typeface="Times New Roman" pitchFamily="18" charset="0"/>
              <a:cs typeface="Times New Roman" pitchFamily="18" charset="0"/>
            </a:endParaRPr>
          </a:p>
          <a:p>
            <a:pPr marL="0" indent="0">
              <a:lnSpc>
                <a:spcPct val="120000"/>
              </a:lnSpc>
              <a:spcBef>
                <a:spcPts val="0"/>
              </a:spcBef>
            </a:pPr>
            <a:r>
              <a:rPr lang="en-US" sz="3200" dirty="0" smtClean="0">
                <a:latin typeface="Times New Roman" pitchFamily="18" charset="0"/>
                <a:cs typeface="Times New Roman" pitchFamily="18" charset="0"/>
              </a:rPr>
              <a:t> Shallow </a:t>
            </a:r>
            <a:r>
              <a:rPr lang="en-US" sz="3200" dirty="0">
                <a:latin typeface="Times New Roman" pitchFamily="18" charset="0"/>
                <a:cs typeface="Times New Roman" pitchFamily="18" charset="0"/>
              </a:rPr>
              <a:t>breathing</a:t>
            </a:r>
          </a:p>
          <a:p>
            <a:pPr marL="0" indent="0">
              <a:lnSpc>
                <a:spcPct val="120000"/>
              </a:lnSpc>
              <a:spcBef>
                <a:spcPts val="0"/>
              </a:spcBef>
            </a:pPr>
            <a:r>
              <a:rPr lang="en-US" sz="3200" dirty="0" smtClean="0">
                <a:latin typeface="Times New Roman" pitchFamily="18" charset="0"/>
                <a:cs typeface="Times New Roman" pitchFamily="18" charset="0"/>
              </a:rPr>
              <a:t> A slow, weak pulse</a:t>
            </a:r>
          </a:p>
          <a:p>
            <a:pPr marL="0" indent="0">
              <a:lnSpc>
                <a:spcPct val="120000"/>
              </a:lnSpc>
              <a:spcBef>
                <a:spcPts val="0"/>
              </a:spcBef>
            </a:pPr>
            <a:r>
              <a:rPr lang="en-US" sz="3200" dirty="0" smtClean="0">
                <a:latin typeface="Times New Roman" pitchFamily="18" charset="0"/>
                <a:cs typeface="Times New Roman" pitchFamily="18" charset="0"/>
              </a:rPr>
              <a:t> Blood pressure is reduced</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Arterial pressure</a:t>
            </a:r>
            <a:r>
              <a:rPr lang="ru-RU" sz="3200" dirty="0" smtClean="0">
                <a:latin typeface="Times New Roman" pitchFamily="18" charset="0"/>
                <a:cs typeface="Times New Roman" pitchFamily="18" charset="0"/>
              </a:rPr>
              <a:t> - </a:t>
            </a:r>
            <a:r>
              <a:rPr lang="en-US" sz="3200" dirty="0" smtClean="0">
                <a:latin typeface="Times New Roman" pitchFamily="18" charset="0"/>
                <a:cs typeface="Times New Roman" pitchFamily="18" charset="0"/>
              </a:rPr>
              <a:t>less</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than</a:t>
            </a:r>
            <a:r>
              <a:rPr lang="ru-RU" sz="3200" dirty="0" smtClean="0">
                <a:latin typeface="Times New Roman" pitchFamily="18" charset="0"/>
                <a:cs typeface="Times New Roman" pitchFamily="18" charset="0"/>
              </a:rPr>
              <a:t> </a:t>
            </a:r>
            <a:r>
              <a:rPr lang="en-US" sz="3200" dirty="0">
                <a:latin typeface="Times New Roman" panose="02020603050405020304" pitchFamily="18" charset="0"/>
                <a:cs typeface="Times New Roman" panose="02020603050405020304" pitchFamily="18" charset="0"/>
              </a:rPr>
              <a:t>mm Hg</a:t>
            </a:r>
            <a:endParaRPr lang="ru-RU" sz="3200" dirty="0">
              <a:latin typeface="Times New Roman" pitchFamily="18" charset="0"/>
              <a:cs typeface="Times New Roman" pitchFamily="18" charset="0"/>
            </a:endParaRPr>
          </a:p>
          <a:p>
            <a:pPr marL="0" indent="0">
              <a:lnSpc>
                <a:spcPct val="120000"/>
              </a:lnSpc>
              <a:spcBef>
                <a:spcPts val="0"/>
              </a:spcBef>
            </a:pPr>
            <a:endParaRPr lang="en-US" sz="3200" dirty="0" smtClean="0">
              <a:latin typeface="Times New Roman" pitchFamily="18" charset="0"/>
              <a:cs typeface="Times New Roman" pitchFamily="18" charset="0"/>
            </a:endParaRPr>
          </a:p>
          <a:p>
            <a:pPr marL="0" indent="0">
              <a:lnSpc>
                <a:spcPct val="120000"/>
              </a:lnSpc>
              <a:spcBef>
                <a:spcPts val="0"/>
              </a:spcBef>
            </a:pPr>
            <a:endParaRPr lang="en-US" sz="3200" dirty="0" smtClean="0">
              <a:latin typeface="Times New Roman" pitchFamily="18" charset="0"/>
              <a:cs typeface="Times New Roman" pitchFamily="18" charset="0"/>
            </a:endParaRPr>
          </a:p>
          <a:p>
            <a:pPr marL="0" indent="0">
              <a:lnSpc>
                <a:spcPct val="120000"/>
              </a:lnSpc>
              <a:spcBef>
                <a:spcPts val="0"/>
              </a:spcBef>
              <a:buNone/>
            </a:pPr>
            <a:r>
              <a:rPr lang="en-US" sz="3200" dirty="0" smtClean="0">
                <a:latin typeface="Times New Roman" pitchFamily="18" charset="0"/>
                <a:cs typeface="Times New Roman" pitchFamily="18" charset="0"/>
              </a:rPr>
              <a:t>No consciousness (from several seconds to several minutes).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199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Текст 10"/>
          <p:cNvSpPr>
            <a:spLocks noGrp="1"/>
          </p:cNvSpPr>
          <p:nvPr>
            <p:ph type="body" idx="1"/>
          </p:nvPr>
        </p:nvSpPr>
        <p:spPr>
          <a:xfrm>
            <a:off x="914400" y="357166"/>
            <a:ext cx="3733800" cy="571504"/>
          </a:xfrm>
        </p:spPr>
        <p:txBody>
          <a:bodyPr/>
          <a:lstStyle/>
          <a:p>
            <a:r>
              <a:rPr lang="en-US" sz="2800" dirty="0"/>
              <a:t>First Aid:</a:t>
            </a:r>
            <a:endParaRPr lang="ru-RU" sz="2800" dirty="0"/>
          </a:p>
        </p:txBody>
      </p:sp>
      <p:sp>
        <p:nvSpPr>
          <p:cNvPr id="12" name="Объект 11"/>
          <p:cNvSpPr>
            <a:spLocks noGrp="1"/>
          </p:cNvSpPr>
          <p:nvPr>
            <p:ph sz="half" idx="2"/>
          </p:nvPr>
        </p:nvSpPr>
        <p:spPr>
          <a:xfrm>
            <a:off x="214282" y="1071546"/>
            <a:ext cx="8429684" cy="5525806"/>
          </a:xfrm>
          <a:solidFill>
            <a:schemeClr val="bg2"/>
          </a:solidFill>
        </p:spPr>
        <p:txBody>
          <a:bodyPr>
            <a:normAutofit/>
          </a:bodyPr>
          <a:lstStyle/>
          <a:p>
            <a:pPr marL="514350" indent="-514350">
              <a:buFont typeface="+mj-lt"/>
              <a:buAutoNum type="arabicPeriod"/>
            </a:pPr>
            <a:r>
              <a:rPr lang="en-US" dirty="0" smtClean="0">
                <a:latin typeface="Times New Roman" pitchFamily="18" charset="0"/>
                <a:cs typeface="Times New Roman" pitchFamily="18" charset="0"/>
              </a:rPr>
              <a:t>Lay</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lower the head, raise legs</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 head is turned to one side (it </a:t>
            </a:r>
            <a:r>
              <a:rPr lang="en-US" dirty="0">
                <a:latin typeface="Times New Roman" pitchFamily="18" charset="0"/>
                <a:cs typeface="Times New Roman" pitchFamily="18" charset="0"/>
              </a:rPr>
              <a:t>provides a flow of blood to the head);</a:t>
            </a:r>
          </a:p>
          <a:p>
            <a:pPr marL="514350" indent="-514350">
              <a:buFont typeface="+mj-lt"/>
              <a:buAutoNum type="arabicPeriod"/>
            </a:pPr>
            <a:r>
              <a:rPr lang="en-US" dirty="0" smtClean="0">
                <a:latin typeface="Times New Roman" pitchFamily="18" charset="0"/>
                <a:cs typeface="Times New Roman" pitchFamily="18" charset="0"/>
              </a:rPr>
              <a:t>fresh </a:t>
            </a:r>
            <a:r>
              <a:rPr lang="en-US" dirty="0">
                <a:latin typeface="Times New Roman" pitchFamily="18" charset="0"/>
                <a:cs typeface="Times New Roman" pitchFamily="18" charset="0"/>
              </a:rPr>
              <a:t>air (open a window if the person is in a stuffy room);</a:t>
            </a:r>
          </a:p>
          <a:p>
            <a:pPr marL="514350" indent="-514350">
              <a:buFont typeface="+mj-lt"/>
              <a:buAutoNum type="arabicPeriod"/>
            </a:pPr>
            <a:r>
              <a:rPr lang="en-US" dirty="0" smtClean="0">
                <a:latin typeface="Times New Roman" pitchFamily="18" charset="0"/>
                <a:cs typeface="Times New Roman" pitchFamily="18" charset="0"/>
              </a:rPr>
              <a:t>unbutton constraining clothes (collar, belt);</a:t>
            </a:r>
            <a:endParaRPr lang="ru-RU" dirty="0" smtClean="0">
              <a:latin typeface="Times New Roman" pitchFamily="18" charset="0"/>
              <a:cs typeface="Times New Roman" pitchFamily="18" charset="0"/>
            </a:endParaRPr>
          </a:p>
          <a:p>
            <a:pPr marL="514350" indent="-514350">
              <a:buFont typeface="+mj-lt"/>
              <a:buAutoNum type="arabicPeriod"/>
            </a:pPr>
            <a:r>
              <a:rPr lang="en-US" dirty="0" smtClean="0">
                <a:latin typeface="Times New Roman" pitchFamily="18" charset="0"/>
                <a:cs typeface="Times New Roman" pitchFamily="18" charset="0"/>
              </a:rPr>
              <a:t>spray </a:t>
            </a: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face </a:t>
            </a:r>
            <a:r>
              <a:rPr lang="en-US" dirty="0">
                <a:latin typeface="Times New Roman" pitchFamily="18" charset="0"/>
                <a:cs typeface="Times New Roman" pitchFamily="18" charset="0"/>
              </a:rPr>
              <a:t>with cool </a:t>
            </a:r>
            <a:r>
              <a:rPr lang="en-US" dirty="0" smtClean="0">
                <a:latin typeface="Times New Roman" pitchFamily="18" charset="0"/>
                <a:cs typeface="Times New Roman" pitchFamily="18" charset="0"/>
              </a:rPr>
              <a:t>water</a:t>
            </a:r>
            <a:endParaRPr lang="ru-RU" dirty="0" smtClean="0">
              <a:latin typeface="Times New Roman" pitchFamily="18" charset="0"/>
              <a:cs typeface="Times New Roman" pitchFamily="18" charset="0"/>
            </a:endParaRPr>
          </a:p>
          <a:p>
            <a:pPr marL="514350" indent="-514350">
              <a:buFont typeface="+mj-lt"/>
              <a:buAutoNum type="arabicPeriod" startAt="5"/>
            </a:pPr>
            <a:r>
              <a:rPr lang="en-US" dirty="0" smtClean="0">
                <a:latin typeface="Times New Roman" pitchFamily="18" charset="0"/>
                <a:cs typeface="Times New Roman" pitchFamily="18" charset="0"/>
              </a:rPr>
              <a:t>Pat  on the cheeks;</a:t>
            </a:r>
          </a:p>
          <a:p>
            <a:pPr marL="514350" indent="-514350">
              <a:buFont typeface="+mj-lt"/>
              <a:buAutoNum type="arabicPeriod" startAt="5"/>
            </a:pPr>
            <a:r>
              <a:rPr lang="en-US" dirty="0" smtClean="0">
                <a:latin typeface="Times New Roman" pitchFamily="18" charset="0"/>
                <a:cs typeface="Times New Roman" pitchFamily="18" charset="0"/>
              </a:rPr>
              <a:t>Give  the person breathe in the fumes of ammonia. You need to slightly moisten the cotton wool</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with ammonia, and hold it at a distance of 1-2 cm from the nose of the person).</a:t>
            </a:r>
          </a:p>
          <a:p>
            <a:pPr marL="514350" indent="-514350">
              <a:buFont typeface="+mj-lt"/>
              <a:buAutoNum type="arabicPeriod" startAt="5"/>
            </a:pPr>
            <a:r>
              <a:rPr lang="en-US" dirty="0" smtClean="0">
                <a:latin typeface="Times New Roman" pitchFamily="18" charset="0"/>
                <a:cs typeface="Times New Roman" pitchFamily="18" charset="0"/>
              </a:rPr>
              <a:t>After consciousness is back, give the person strong tea with sugar.</a:t>
            </a:r>
            <a:endParaRPr lang="ru-RU" dirty="0" smtClean="0">
              <a:latin typeface="Times New Roman" pitchFamily="18" charset="0"/>
              <a:cs typeface="Times New Roman" pitchFamily="18" charset="0"/>
            </a:endParaRPr>
          </a:p>
          <a:p>
            <a:pPr marL="514350" indent="-514350">
              <a:buFont typeface="+mj-lt"/>
              <a:buAutoNum type="arabicPeriod"/>
            </a:pPr>
            <a:endParaRPr lang="ru-RU" dirty="0"/>
          </a:p>
        </p:txBody>
      </p:sp>
    </p:spTree>
    <p:extLst>
      <p:ext uri="{BB962C8B-B14F-4D97-AF65-F5344CB8AC3E}">
        <p14:creationId xmlns:p14="http://schemas.microsoft.com/office/powerpoint/2010/main" val="3099096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0"/>
            <a:ext cx="8229600" cy="908720"/>
          </a:xfrm>
        </p:spPr>
        <p:txBody>
          <a:bodyPr>
            <a:normAutofit/>
          </a:bodyPr>
          <a:lstStyle/>
          <a:p>
            <a:r>
              <a:rPr lang="en-US" b="1" dirty="0" smtClean="0">
                <a:latin typeface="Times New Roman" panose="02020603050405020304" pitchFamily="18" charset="0"/>
                <a:cs typeface="Times New Roman" panose="02020603050405020304" pitchFamily="18" charset="0"/>
              </a:rPr>
              <a:t>Collapse</a:t>
            </a:r>
            <a:endParaRPr lang="ru-RU" b="1"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sz="quarter" idx="1"/>
          </p:nvPr>
        </p:nvSpPr>
        <p:spPr>
          <a:xfrm>
            <a:off x="285720" y="908720"/>
            <a:ext cx="8534752" cy="5663552"/>
          </a:xfrm>
        </p:spPr>
        <p:txBody>
          <a:bodyPr>
            <a:noAutofit/>
          </a:bodyPr>
          <a:lstStyle/>
          <a:p>
            <a:pPr marL="0" indent="0">
              <a:buNone/>
            </a:pPr>
            <a:r>
              <a:rPr lang="en-US" sz="2400" b="1" dirty="0" smtClean="0">
                <a:latin typeface="Times New Roman" panose="02020603050405020304" pitchFamily="18" charset="0"/>
                <a:cs typeface="Times New Roman" panose="02020603050405020304" pitchFamily="18" charset="0"/>
              </a:rPr>
              <a:t>Collapse</a:t>
            </a:r>
            <a:r>
              <a:rPr lang="ru-RU"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t>
            </a:r>
            <a:r>
              <a:rPr lang="ru-RU"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sudden </a:t>
            </a:r>
            <a:r>
              <a:rPr lang="en-US" sz="2400" dirty="0">
                <a:latin typeface="Times New Roman" panose="02020603050405020304" pitchFamily="18" charset="0"/>
                <a:cs typeface="Times New Roman" panose="02020603050405020304" pitchFamily="18" charset="0"/>
              </a:rPr>
              <a:t>exhaustion, prostration or weakness due to decreased blood circulation</a:t>
            </a:r>
            <a:r>
              <a:rPr lang="en-US" sz="2400" dirty="0" smtClean="0">
                <a:latin typeface="Times New Roman" panose="02020603050405020304"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Differs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syncope by longer </a:t>
            </a:r>
            <a:r>
              <a:rPr lang="en-US" sz="2400" dirty="0">
                <a:latin typeface="Times New Roman" panose="02020603050405020304" pitchFamily="18" charset="0"/>
                <a:cs typeface="Times New Roman" panose="02020603050405020304" pitchFamily="18" charset="0"/>
              </a:rPr>
              <a:t>duration and severity of events.</a:t>
            </a:r>
          </a:p>
          <a:p>
            <a:pPr marL="0" indent="0">
              <a:buNone/>
            </a:pPr>
            <a:r>
              <a:rPr lang="en-US" sz="2400" dirty="0" smtClean="0">
                <a:latin typeface="Times New Roman" panose="02020603050405020304" pitchFamily="18" charset="0"/>
                <a:cs typeface="Times New Roman" panose="02020603050405020304" pitchFamily="18" charset="0"/>
              </a:rPr>
              <a:t>During </a:t>
            </a:r>
            <a:r>
              <a:rPr lang="en-US" sz="2400" dirty="0">
                <a:latin typeface="Times New Roman" panose="02020603050405020304" pitchFamily="18" charset="0"/>
                <a:cs typeface="Times New Roman" panose="02020603050405020304" pitchFamily="18" charset="0"/>
              </a:rPr>
              <a:t>collapse </a:t>
            </a:r>
            <a:r>
              <a:rPr lang="en-US" sz="2400" dirty="0" smtClean="0">
                <a:latin typeface="Times New Roman" panose="02020603050405020304" pitchFamily="18" charset="0"/>
                <a:cs typeface="Times New Roman" panose="02020603050405020304" pitchFamily="18" charset="0"/>
              </a:rPr>
              <a:t>the tonus </a:t>
            </a:r>
            <a:r>
              <a:rPr lang="en-US" sz="2400" dirty="0">
                <a:latin typeface="Times New Roman" panose="02020603050405020304" pitchFamily="18" charset="0"/>
                <a:cs typeface="Times New Roman" panose="02020603050405020304" pitchFamily="18" charset="0"/>
              </a:rPr>
              <a:t>of all blood </a:t>
            </a:r>
            <a:r>
              <a:rPr lang="en-US" sz="2400" dirty="0" smtClean="0">
                <a:latin typeface="Times New Roman" panose="02020603050405020304" pitchFamily="18" charset="0"/>
                <a:cs typeface="Times New Roman" panose="02020603050405020304" pitchFamily="18" charset="0"/>
              </a:rPr>
              <a:t>vessels is greatly reduced, it </a:t>
            </a:r>
            <a:r>
              <a:rPr lang="en-US" sz="2400" dirty="0">
                <a:latin typeface="Times New Roman" panose="02020603050405020304" pitchFamily="18" charset="0"/>
                <a:cs typeface="Times New Roman" panose="02020603050405020304" pitchFamily="18" charset="0"/>
              </a:rPr>
              <a:t>leads to a </a:t>
            </a:r>
            <a:r>
              <a:rPr lang="en-US" sz="2400" dirty="0" smtClean="0">
                <a:latin typeface="Times New Roman" panose="02020603050405020304" pitchFamily="18" charset="0"/>
                <a:cs typeface="Times New Roman" panose="02020603050405020304" pitchFamily="18" charset="0"/>
              </a:rPr>
              <a:t>fall of </a:t>
            </a:r>
            <a:r>
              <a:rPr lang="en-US" sz="2400" dirty="0">
                <a:latin typeface="Times New Roman" panose="02020603050405020304" pitchFamily="18" charset="0"/>
                <a:cs typeface="Times New Roman" panose="02020603050405020304" pitchFamily="18" charset="0"/>
              </a:rPr>
              <a:t>blood pressure and cardiac abnormalities</a:t>
            </a:r>
            <a:r>
              <a:rPr lang="en-US" sz="2400" dirty="0" smtClean="0">
                <a:latin typeface="Times New Roman" panose="02020603050405020304" pitchFamily="18" charset="0"/>
                <a:cs typeface="Times New Roman" panose="02020603050405020304" pitchFamily="18" charset="0"/>
              </a:rPr>
              <a:t>.</a:t>
            </a:r>
            <a:endParaRPr lang="ru-RU" sz="2400" dirty="0" smtClean="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Reasons</a:t>
            </a:r>
            <a:endParaRPr lang="ru-RU"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Call such a state as collapse, there are many reasons</a:t>
            </a:r>
            <a:r>
              <a:rPr lang="en-US" sz="2000"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Severe blood loss after trauma, internal bleeding</a:t>
            </a:r>
            <a:r>
              <a:rPr lang="en-US" sz="2000"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Many infectious diseases, for example, hepatitis, scarlet fever, pneumonia</a:t>
            </a:r>
            <a:r>
              <a:rPr lang="en-US" sz="2000"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pPr fontAlgn="base"/>
            <a:r>
              <a:rPr lang="en-US" sz="2000" dirty="0">
                <a:latin typeface="Times New Roman" panose="02020603050405020304" pitchFamily="18" charset="0"/>
                <a:cs typeface="Times New Roman" panose="02020603050405020304" pitchFamily="18" charset="0"/>
              </a:rPr>
              <a:t>In the case when the patient, lying for a long time, tries to stand up sharply.</a:t>
            </a:r>
          </a:p>
          <a:p>
            <a:pPr fontAlgn="base"/>
            <a:r>
              <a:rPr lang="en-US" sz="2000" dirty="0">
                <a:latin typeface="Times New Roman" panose="02020603050405020304" pitchFamily="18" charset="0"/>
                <a:cs typeface="Times New Roman" panose="02020603050405020304" pitchFamily="18" charset="0"/>
              </a:rPr>
              <a:t>Dehydration.</a:t>
            </a:r>
          </a:p>
          <a:p>
            <a:pPr fontAlgn="base"/>
            <a:r>
              <a:rPr lang="en-US" sz="2000" dirty="0">
                <a:latin typeface="Times New Roman" panose="02020603050405020304" pitchFamily="18" charset="0"/>
                <a:cs typeface="Times New Roman" panose="02020603050405020304" pitchFamily="18" charset="0"/>
              </a:rPr>
              <a:t>Electric shock.</a:t>
            </a:r>
          </a:p>
          <a:p>
            <a:pPr fontAlgn="base"/>
            <a:r>
              <a:rPr lang="en-US" sz="2000" dirty="0">
                <a:latin typeface="Times New Roman" panose="02020603050405020304" pitchFamily="18" charset="0"/>
                <a:cs typeface="Times New Roman" panose="02020603050405020304" pitchFamily="18" charset="0"/>
              </a:rPr>
              <a:t>Heatstroke.</a:t>
            </a:r>
          </a:p>
          <a:p>
            <a:pPr fontAlgn="base"/>
            <a:r>
              <a:rPr lang="en-US" sz="2000" dirty="0">
                <a:latin typeface="Times New Roman" panose="02020603050405020304" pitchFamily="18" charset="0"/>
                <a:cs typeface="Times New Roman" panose="02020603050405020304" pitchFamily="18" charset="0"/>
              </a:rPr>
              <a:t>The effects of ionizing radiation, especially in high doses.</a:t>
            </a:r>
          </a:p>
          <a:p>
            <a:pPr fontAlgn="base"/>
            <a:r>
              <a:rPr lang="en-US" sz="2000" dirty="0">
                <a:latin typeface="Times New Roman" panose="02020603050405020304" pitchFamily="18" charset="0"/>
                <a:cs typeface="Times New Roman" panose="02020603050405020304" pitchFamily="18" charset="0"/>
              </a:rPr>
              <a:t>Poisoning by food or some medicines.</a:t>
            </a:r>
          </a:p>
          <a:p>
            <a:endParaRPr lang="en-US" sz="2000" dirty="0"/>
          </a:p>
          <a:p>
            <a:endParaRPr lang="ru-RU" sz="3200" dirty="0" smtClean="0">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35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The mechanism of blood pressure formation</a:t>
            </a:r>
            <a:endParaRPr lang="ru-RU" sz="2800" b="1"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457200" y="1417638"/>
            <a:ext cx="8229600" cy="4708525"/>
          </a:xfrm>
        </p:spPr>
        <p:txBody>
          <a:bodyPr>
            <a:normAutofit/>
          </a:bodyPr>
          <a:lstStyle/>
          <a:p>
            <a:r>
              <a:rPr lang="en-US" sz="2000" dirty="0">
                <a:latin typeface="Times New Roman" panose="02020603050405020304" pitchFamily="18" charset="0"/>
                <a:cs typeface="Times New Roman" panose="02020603050405020304" pitchFamily="18" charset="0"/>
              </a:rPr>
              <a:t>The normal level of blood </a:t>
            </a:r>
            <a:r>
              <a:rPr lang="en-US" sz="2000" dirty="0" smtClean="0">
                <a:latin typeface="Times New Roman" panose="02020603050405020304" pitchFamily="18" charset="0"/>
                <a:cs typeface="Times New Roman" panose="02020603050405020304" pitchFamily="18" charset="0"/>
              </a:rPr>
              <a:t>pressure in </a:t>
            </a:r>
            <a:r>
              <a:rPr lang="en-US" sz="2000" dirty="0">
                <a:latin typeface="Times New Roman" panose="02020603050405020304" pitchFamily="18" charset="0"/>
                <a:cs typeface="Times New Roman" panose="02020603050405020304" pitchFamily="18" charset="0"/>
              </a:rPr>
              <a:t>the body of a healthy person is provided by two factors: the volume of blood and the capacity of the vascular bed</a:t>
            </a:r>
            <a:endParaRPr lang="ru-RU" sz="20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043608" y="2716108"/>
            <a:ext cx="2951247" cy="10729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anose="02020603050405020304" pitchFamily="18" charset="0"/>
                <a:cs typeface="Times New Roman" panose="02020603050405020304" pitchFamily="18" charset="0"/>
              </a:rPr>
              <a:t>volume of blood</a:t>
            </a: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4892734" y="2712514"/>
            <a:ext cx="2991633" cy="108012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anose="02020603050405020304" pitchFamily="18" charset="0"/>
                <a:cs typeface="Times New Roman" panose="02020603050405020304" pitchFamily="18" charset="0"/>
              </a:rPr>
              <a:t>capacity of the vascular bed</a:t>
            </a: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2600698" y="4446844"/>
            <a:ext cx="3744416" cy="129614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anose="02020603050405020304" pitchFamily="18" charset="0"/>
                <a:cs typeface="Times New Roman" panose="02020603050405020304" pitchFamily="18" charset="0"/>
              </a:rPr>
              <a:t>BLOOD PRESSURE </a:t>
            </a: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19" name="Стрелка вниз 18"/>
          <p:cNvSpPr/>
          <p:nvPr/>
        </p:nvSpPr>
        <p:spPr>
          <a:xfrm>
            <a:off x="5225244" y="3808610"/>
            <a:ext cx="1008112" cy="608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2771800" y="3808610"/>
            <a:ext cx="1008112" cy="608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95694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buNone/>
            </a:pPr>
            <a:r>
              <a:rPr lang="en-US" b="1" dirty="0" smtClean="0"/>
              <a:t>FIRST AID &amp; EMERGENCIES IN CARDIOLOGY PRACTICE</a:t>
            </a:r>
            <a:endParaRPr lang="ru-RU" dirty="0" smtClean="0"/>
          </a:p>
          <a:p>
            <a:pPr>
              <a:buNone/>
            </a:pPr>
            <a:endParaRPr lang="ru-RU" dirty="0" smtClean="0"/>
          </a:p>
          <a:p>
            <a:pPr lvl="0"/>
            <a:r>
              <a:rPr lang="en-US" dirty="0" smtClean="0"/>
              <a:t>Heart pain (Angina pectoris)</a:t>
            </a:r>
            <a:endParaRPr lang="ru-RU" dirty="0" smtClean="0"/>
          </a:p>
          <a:p>
            <a:pPr lvl="0"/>
            <a:r>
              <a:rPr lang="en-US" dirty="0" smtClean="0"/>
              <a:t>Heart Attack (Myocardial infarction)</a:t>
            </a:r>
            <a:endParaRPr lang="ru-RU" dirty="0" smtClean="0"/>
          </a:p>
          <a:p>
            <a:pPr lvl="0"/>
            <a:r>
              <a:rPr lang="en-US" dirty="0" smtClean="0"/>
              <a:t>Cardiac asthma attack</a:t>
            </a:r>
            <a:endParaRPr lang="ru-RU" dirty="0" smtClean="0"/>
          </a:p>
          <a:p>
            <a:pPr lvl="0"/>
            <a:r>
              <a:rPr lang="en-US" dirty="0" smtClean="0"/>
              <a:t>Hypertensive crisis</a:t>
            </a:r>
            <a:endParaRPr lang="ru-RU" dirty="0" smtClean="0"/>
          </a:p>
          <a:p>
            <a:pPr lvl="0"/>
            <a:r>
              <a:rPr lang="en-US" dirty="0" smtClean="0"/>
              <a:t>Collapse </a:t>
            </a:r>
            <a:endParaRPr lang="ru-RU" dirty="0" smtClean="0"/>
          </a:p>
          <a:p>
            <a:pPr lvl="0"/>
            <a:r>
              <a:rPr lang="en-US" dirty="0" smtClean="0"/>
              <a:t>Syncope</a:t>
            </a:r>
            <a:endParaRPr lang="ru-RU" dirty="0" smtClean="0"/>
          </a:p>
          <a:p>
            <a:pPr lvl="0"/>
            <a:r>
              <a:rPr lang="en-US" dirty="0" smtClean="0"/>
              <a:t>Clinical death</a:t>
            </a:r>
            <a:endParaRPr lang="ru-RU" dirty="0" smtClean="0"/>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96004"/>
            <a:ext cx="8229600" cy="740708"/>
          </a:xfrm>
          <a:solidFill>
            <a:schemeClr val="accent6">
              <a:lumMod val="40000"/>
              <a:lumOff val="60000"/>
            </a:schemeClr>
          </a:solidFill>
        </p:spPr>
        <p:txBody>
          <a:bodyPr>
            <a:normAutofit/>
          </a:bodyPr>
          <a:lstStyle/>
          <a:p>
            <a:r>
              <a:rPr lang="en-US" sz="2800" b="1" dirty="0">
                <a:latin typeface="Times New Roman" panose="02020603050405020304" pitchFamily="18" charset="0"/>
                <a:cs typeface="Times New Roman" panose="02020603050405020304" pitchFamily="18" charset="0"/>
              </a:rPr>
              <a:t>Mechanism  of </a:t>
            </a:r>
            <a:r>
              <a:rPr lang="en-US" sz="2800" b="1" dirty="0" smtClean="0">
                <a:latin typeface="Times New Roman" panose="02020603050405020304" pitchFamily="18" charset="0"/>
                <a:cs typeface="Times New Roman" panose="02020603050405020304" pitchFamily="18" charset="0"/>
              </a:rPr>
              <a:t>developme</a:t>
            </a:r>
            <a:r>
              <a:rPr lang="en-US" sz="2800" b="1" dirty="0" smtClean="0"/>
              <a:t>nt</a:t>
            </a:r>
            <a:r>
              <a:rPr lang="ru-RU" sz="2800" b="1" dirty="0" smtClean="0"/>
              <a:t> </a:t>
            </a:r>
            <a:r>
              <a:rPr lang="en-US" sz="2800" b="1" dirty="0" smtClean="0"/>
              <a:t>of </a:t>
            </a:r>
            <a:r>
              <a:rPr lang="en-US" sz="2800" b="1" dirty="0" smtClean="0">
                <a:latin typeface="Times New Roman" panose="02020603050405020304" pitchFamily="18" charset="0"/>
                <a:cs typeface="Times New Roman" panose="02020603050405020304" pitchFamily="18" charset="0"/>
              </a:rPr>
              <a:t>Collapse</a:t>
            </a:r>
            <a:r>
              <a:rPr lang="ru-RU" sz="2800" b="1" dirty="0" smtClean="0"/>
              <a:t>:</a:t>
            </a:r>
            <a:endParaRPr lang="ru-RU" sz="28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457200" y="1961438"/>
            <a:ext cx="3538736" cy="8914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800" b="1" dirty="0" smtClean="0">
              <a:solidFill>
                <a:schemeClr val="tx1"/>
              </a:solidFill>
              <a:latin typeface="Times New Roman" panose="02020603050405020304" pitchFamily="18" charset="0"/>
              <a:cs typeface="Times New Roman" panose="02020603050405020304" pitchFamily="18" charset="0"/>
            </a:endParaRPr>
          </a:p>
          <a:p>
            <a:pPr algn="ctr"/>
            <a:r>
              <a:rPr lang="en-US" sz="2800" b="1" dirty="0" smtClean="0">
                <a:solidFill>
                  <a:schemeClr val="tx1"/>
                </a:solidFill>
                <a:latin typeface="Times New Roman" panose="02020603050405020304" pitchFamily="18" charset="0"/>
                <a:cs typeface="Times New Roman" panose="02020603050405020304" pitchFamily="18" charset="0"/>
              </a:rPr>
              <a:t>Reduction</a:t>
            </a:r>
            <a:r>
              <a:rPr lang="ru-RU" sz="2800" b="1" dirty="0" smtClean="0">
                <a:solidFill>
                  <a:schemeClr val="tx1"/>
                </a:solidFill>
                <a:latin typeface="Times New Roman" panose="02020603050405020304" pitchFamily="18" charset="0"/>
                <a:cs typeface="Times New Roman" panose="02020603050405020304" pitchFamily="18" charset="0"/>
              </a:rPr>
              <a:t> </a:t>
            </a:r>
            <a:r>
              <a:rPr lang="en-US" sz="2800" b="1" dirty="0" smtClean="0">
                <a:solidFill>
                  <a:schemeClr val="tx1"/>
                </a:solidFill>
                <a:latin typeface="Times New Roman" panose="02020603050405020304" pitchFamily="18" charset="0"/>
                <a:cs typeface="Times New Roman" panose="02020603050405020304" pitchFamily="18" charset="0"/>
              </a:rPr>
              <a:t>of volume </a:t>
            </a:r>
            <a:r>
              <a:rPr lang="en-US" sz="2800" b="1" dirty="0">
                <a:solidFill>
                  <a:schemeClr val="tx1"/>
                </a:solidFill>
                <a:latin typeface="Times New Roman" panose="02020603050405020304" pitchFamily="18" charset="0"/>
                <a:cs typeface="Times New Roman" panose="02020603050405020304" pitchFamily="18" charset="0"/>
              </a:rPr>
              <a:t>of </a:t>
            </a:r>
            <a:r>
              <a:rPr lang="en-US" sz="2800" b="1" dirty="0" smtClean="0">
                <a:solidFill>
                  <a:schemeClr val="tx1"/>
                </a:solidFill>
                <a:latin typeface="Times New Roman" panose="02020603050405020304" pitchFamily="18" charset="0"/>
                <a:cs typeface="Times New Roman" panose="02020603050405020304" pitchFamily="18" charset="0"/>
              </a:rPr>
              <a:t>blood</a:t>
            </a:r>
            <a:r>
              <a:rPr lang="ru-RU" sz="2800" b="1" dirty="0" smtClean="0">
                <a:solidFill>
                  <a:schemeClr val="tx1"/>
                </a:solidFill>
                <a:latin typeface="Times New Roman" panose="02020603050405020304" pitchFamily="18" charset="0"/>
                <a:cs typeface="Times New Roman" panose="02020603050405020304" pitchFamily="18" charset="0"/>
              </a:rPr>
              <a:t>:</a:t>
            </a:r>
          </a:p>
          <a:p>
            <a:pPr algn="ct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4644008" y="1944546"/>
            <a:ext cx="4181426" cy="90839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Reduction of capacity of the vascular </a:t>
            </a:r>
            <a:r>
              <a:rPr lang="en-US" sz="2400" b="1" dirty="0" smtClean="0">
                <a:solidFill>
                  <a:schemeClr val="tx1"/>
                </a:solidFill>
                <a:latin typeface="Times New Roman" panose="02020603050405020304" pitchFamily="18" charset="0"/>
                <a:cs typeface="Times New Roman" panose="02020603050405020304" pitchFamily="18" charset="0"/>
              </a:rPr>
              <a:t>bed</a:t>
            </a:r>
            <a:r>
              <a:rPr lang="ru-RU" sz="2400" b="1"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vasodilatation</a:t>
            </a:r>
            <a:r>
              <a:rPr lang="ru-RU" sz="2400" b="1" dirty="0" smtClean="0">
                <a:solidFill>
                  <a:schemeClr val="tx1"/>
                </a:solidFill>
                <a:latin typeface="Times New Roman" panose="02020603050405020304" pitchFamily="18" charset="0"/>
                <a:cs typeface="Times New Roman" panose="02020603050405020304" pitchFamily="18" charset="0"/>
              </a:rPr>
              <a:t>)</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2558791" y="3516113"/>
            <a:ext cx="3744416" cy="848991"/>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Reduction</a:t>
            </a:r>
            <a:r>
              <a:rPr lang="ru-RU" sz="2400" b="1"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of </a:t>
            </a:r>
            <a:r>
              <a:rPr lang="en-US" sz="2400" b="1" dirty="0" smtClean="0">
                <a:solidFill>
                  <a:schemeClr val="tx1"/>
                </a:solidFill>
                <a:latin typeface="Times New Roman" panose="02020603050405020304" pitchFamily="18" charset="0"/>
                <a:cs typeface="Times New Roman" panose="02020603050405020304" pitchFamily="18" charset="0"/>
              </a:rPr>
              <a:t>BLOOD PRESSURE </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19" name="Стрелка вниз 18"/>
          <p:cNvSpPr/>
          <p:nvPr/>
        </p:nvSpPr>
        <p:spPr>
          <a:xfrm>
            <a:off x="5337002" y="2871090"/>
            <a:ext cx="1008112" cy="608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2483768" y="2871091"/>
            <a:ext cx="1008112" cy="608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Овал 1"/>
          <p:cNvSpPr/>
          <p:nvPr/>
        </p:nvSpPr>
        <p:spPr>
          <a:xfrm>
            <a:off x="2483768" y="807408"/>
            <a:ext cx="4104456" cy="805851"/>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anose="02020603050405020304" pitchFamily="18" charset="0"/>
                <a:cs typeface="Times New Roman" panose="02020603050405020304" pitchFamily="18" charset="0"/>
              </a:rPr>
              <a:t>MAIN DISEASE</a:t>
            </a:r>
            <a:endParaRPr lang="ru-RU" sz="2800" b="1" dirty="0">
              <a:solidFill>
                <a:schemeClr val="tx1"/>
              </a:solidFill>
              <a:latin typeface="Times New Roman" panose="02020603050405020304" pitchFamily="18" charset="0"/>
              <a:cs typeface="Times New Roman" panose="02020603050405020304" pitchFamily="18" charset="0"/>
            </a:endParaRPr>
          </a:p>
        </p:txBody>
      </p:sp>
      <p:cxnSp>
        <p:nvCxnSpPr>
          <p:cNvPr id="4" name="Прямая со стрелкой 3"/>
          <p:cNvCxnSpPr>
            <a:stCxn id="2" idx="4"/>
          </p:cNvCxnSpPr>
          <p:nvPr/>
        </p:nvCxnSpPr>
        <p:spPr>
          <a:xfrm flipH="1">
            <a:off x="2267744" y="1613259"/>
            <a:ext cx="2268252" cy="23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stCxn id="2" idx="4"/>
          </p:cNvCxnSpPr>
          <p:nvPr/>
        </p:nvCxnSpPr>
        <p:spPr>
          <a:xfrm>
            <a:off x="4535996" y="1613259"/>
            <a:ext cx="2340260" cy="179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2600698" y="4718300"/>
            <a:ext cx="3744416" cy="62261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hypoxia of the brain</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13" name="Стрелка вниз 12"/>
          <p:cNvSpPr/>
          <p:nvPr/>
        </p:nvSpPr>
        <p:spPr>
          <a:xfrm>
            <a:off x="4211960" y="4365104"/>
            <a:ext cx="298376" cy="353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2600698" y="5910263"/>
            <a:ext cx="3744416" cy="72008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oppression of vital functions of an organism</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17" name="Объект 16"/>
          <p:cNvSpPr>
            <a:spLocks noGrp="1"/>
          </p:cNvSpPr>
          <p:nvPr>
            <p:ph idx="1"/>
          </p:nvPr>
        </p:nvSpPr>
        <p:spPr>
          <a:xfrm>
            <a:off x="4157110" y="5344455"/>
            <a:ext cx="360040" cy="569344"/>
          </a:xfrm>
          <a:prstGeom prst="downArrow">
            <a:avLst>
              <a:gd name="adj1" fmla="val 50000"/>
              <a:gd name="adj2" fmla="val 667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endParaRPr lang="ru-RU" dirty="0"/>
          </a:p>
        </p:txBody>
      </p:sp>
    </p:spTree>
    <p:extLst>
      <p:ext uri="{BB962C8B-B14F-4D97-AF65-F5344CB8AC3E}">
        <p14:creationId xmlns:p14="http://schemas.microsoft.com/office/powerpoint/2010/main" val="3578043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850106"/>
          </a:xfrm>
        </p:spPr>
        <p:txBody>
          <a:bodyPr>
            <a:normAutofit/>
          </a:bodyPr>
          <a:lstStyle/>
          <a:p>
            <a:r>
              <a:rPr lang="en-US" sz="3200" b="1" dirty="0">
                <a:latin typeface="Times New Roman" panose="02020603050405020304" pitchFamily="18" charset="0"/>
                <a:cs typeface="Times New Roman" panose="02020603050405020304" pitchFamily="18" charset="0"/>
              </a:rPr>
              <a:t>Clinic of </a:t>
            </a:r>
            <a:r>
              <a:rPr lang="en-US" sz="3200" b="1" dirty="0" smtClean="0">
                <a:latin typeface="Times New Roman" panose="02020603050405020304" pitchFamily="18" charset="0"/>
                <a:cs typeface="Times New Roman" panose="02020603050405020304" pitchFamily="18" charset="0"/>
              </a:rPr>
              <a:t>Collapse</a:t>
            </a:r>
            <a:r>
              <a:rPr lang="ru-RU" sz="3200" b="1" dirty="0" smtClean="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124744"/>
            <a:ext cx="8229600" cy="5328592"/>
          </a:xfrm>
        </p:spPr>
        <p:txBody>
          <a:bodyPr>
            <a:normAutofit fontScale="70000" lnSpcReduction="20000"/>
          </a:bodyPr>
          <a:lstStyle/>
          <a:p>
            <a:pPr marL="0" indent="0">
              <a:buNone/>
            </a:pPr>
            <a:r>
              <a:rPr lang="en-US" b="1" u="sng" dirty="0">
                <a:latin typeface="Times New Roman" panose="02020603050405020304" pitchFamily="18" charset="0"/>
                <a:cs typeface="Times New Roman" panose="02020603050405020304" pitchFamily="18" charset="0"/>
              </a:rPr>
              <a:t>Complaints</a:t>
            </a:r>
            <a:r>
              <a:rPr lang="ru-RU" b="1" u="sng" dirty="0">
                <a:latin typeface="Times New Roman" panose="02020603050405020304" pitchFamily="18" charset="0"/>
                <a:cs typeface="Times New Roman" panose="02020603050405020304" pitchFamily="18" charset="0"/>
              </a:rPr>
              <a:t>:</a:t>
            </a:r>
            <a:r>
              <a:rPr lang="en-US" b="1" u="sng" dirty="0">
                <a:latin typeface="Times New Roman" panose="02020603050405020304" pitchFamily="18" charset="0"/>
                <a:cs typeface="Times New Roman" panose="02020603050405020304" pitchFamily="18" charset="0"/>
              </a:rPr>
              <a:t> </a:t>
            </a:r>
            <a:endParaRPr lang="ru-RU" b="1" u="sn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complaints on sharp deterioration of a person's condition</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severe </a:t>
            </a:r>
            <a:r>
              <a:rPr lang="en-US" dirty="0">
                <a:latin typeface="Times New Roman" panose="02020603050405020304" pitchFamily="18" charset="0"/>
                <a:cs typeface="Times New Roman" panose="02020603050405020304" pitchFamily="18" charset="0"/>
              </a:rPr>
              <a:t>generalized </a:t>
            </a:r>
            <a:r>
              <a:rPr lang="en-US" dirty="0" smtClean="0">
                <a:latin typeface="Times New Roman" panose="02020603050405020304" pitchFamily="18" charset="0"/>
                <a:cs typeface="Times New Roman" panose="02020603050405020304" pitchFamily="18" charset="0"/>
              </a:rPr>
              <a:t>weakness</a:t>
            </a:r>
          </a:p>
          <a:p>
            <a:pPr fontAlgn="base"/>
            <a:r>
              <a:rPr lang="en-US" dirty="0">
                <a:latin typeface="Times New Roman" panose="02020603050405020304" pitchFamily="18" charset="0"/>
                <a:cs typeface="Times New Roman" panose="02020603050405020304" pitchFamily="18" charset="0"/>
              </a:rPr>
              <a:t>Noise in ears.</a:t>
            </a:r>
          </a:p>
          <a:p>
            <a:pPr fontAlgn="base"/>
            <a:r>
              <a:rPr lang="en-US" dirty="0">
                <a:latin typeface="Times New Roman" panose="02020603050405020304" pitchFamily="18" charset="0"/>
                <a:cs typeface="Times New Roman" panose="02020603050405020304" pitchFamily="18" charset="0"/>
              </a:rPr>
              <a:t>In the eyes it gets dark.</a:t>
            </a:r>
          </a:p>
          <a:p>
            <a:endParaRPr lang="ru-RU" dirty="0" smtClean="0">
              <a:latin typeface="Times New Roman" panose="02020603050405020304" pitchFamily="18" charset="0"/>
              <a:cs typeface="Times New Roman" panose="02020603050405020304" pitchFamily="18" charset="0"/>
            </a:endParaRPr>
          </a:p>
          <a:p>
            <a:pPr marL="0" indent="0">
              <a:buNone/>
            </a:pPr>
            <a:r>
              <a:rPr lang="en-US" b="1" u="sng" dirty="0" smtClean="0">
                <a:latin typeface="Times New Roman" panose="02020603050405020304" pitchFamily="18" charset="0"/>
                <a:cs typeface="Times New Roman" panose="02020603050405020304" pitchFamily="18" charset="0"/>
              </a:rPr>
              <a:t>Objective </a:t>
            </a:r>
            <a:r>
              <a:rPr lang="en-US" b="1" u="sng" dirty="0">
                <a:latin typeface="Times New Roman" panose="02020603050405020304" pitchFamily="18" charset="0"/>
                <a:cs typeface="Times New Roman" panose="02020603050405020304" pitchFamily="18" charset="0"/>
              </a:rPr>
              <a:t>data</a:t>
            </a:r>
            <a:r>
              <a:rPr lang="ru-RU" b="1" u="sng" dirty="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disturbed consciousness</a:t>
            </a:r>
            <a:endParaRPr lang="ru-RU"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facial features are sharpened.</a:t>
            </a:r>
          </a:p>
          <a:p>
            <a:pPr fontAlgn="base"/>
            <a:r>
              <a:rPr lang="en-US" dirty="0" smtClean="0">
                <a:latin typeface="Times New Roman" panose="02020603050405020304" pitchFamily="18" charset="0"/>
                <a:cs typeface="Times New Roman" panose="02020603050405020304" pitchFamily="18" charset="0"/>
              </a:rPr>
              <a:t>Skin </a:t>
            </a:r>
            <a:r>
              <a:rPr lang="en-US" dirty="0">
                <a:latin typeface="Times New Roman" panose="02020603050405020304" pitchFamily="18" charset="0"/>
                <a:cs typeface="Times New Roman" panose="02020603050405020304" pitchFamily="18" charset="0"/>
              </a:rPr>
              <a:t>pale, and there is a cold </a:t>
            </a:r>
            <a:r>
              <a:rPr lang="en-US" dirty="0" smtClean="0">
                <a:latin typeface="Times New Roman" panose="02020603050405020304" pitchFamily="18" charset="0"/>
                <a:cs typeface="Times New Roman" panose="02020603050405020304" pitchFamily="18" charset="0"/>
              </a:rPr>
              <a:t>sweat</a:t>
            </a:r>
          </a:p>
          <a:p>
            <a:pPr fontAlgn="base"/>
            <a:r>
              <a:rPr lang="en-US" dirty="0">
                <a:latin typeface="Times New Roman" panose="02020603050405020304" pitchFamily="18" charset="0"/>
                <a:cs typeface="Times New Roman" panose="02020603050405020304" pitchFamily="18" charset="0"/>
              </a:rPr>
              <a:t>There is a bluish tint of nails, skin on the hands and feet.</a:t>
            </a:r>
          </a:p>
          <a:p>
            <a:pPr fontAlgn="base"/>
            <a:r>
              <a:rPr lang="en-US" dirty="0">
                <a:latin typeface="Times New Roman" panose="02020603050405020304" pitchFamily="18" charset="0"/>
                <a:cs typeface="Times New Roman" panose="02020603050405020304" pitchFamily="18" charset="0"/>
              </a:rPr>
              <a:t>Breathing becomes frequent and superficial.</a:t>
            </a:r>
          </a:p>
          <a:p>
            <a:pPr fontAlgn="base"/>
            <a:r>
              <a:rPr lang="en-US" dirty="0">
                <a:latin typeface="Times New Roman" panose="02020603050405020304" pitchFamily="18" charset="0"/>
                <a:cs typeface="Times New Roman" panose="02020603050405020304" pitchFamily="18" charset="0"/>
              </a:rPr>
              <a:t>The body temperature decreases.</a:t>
            </a:r>
          </a:p>
          <a:p>
            <a:r>
              <a:rPr lang="en-US" dirty="0" smtClean="0">
                <a:latin typeface="Times New Roman" panose="02020603050405020304" pitchFamily="18" charset="0"/>
                <a:cs typeface="Times New Roman" panose="02020603050405020304" pitchFamily="18" charset="0"/>
              </a:rPr>
              <a:t>pulse </a:t>
            </a:r>
            <a:r>
              <a:rPr lang="en-US" dirty="0">
                <a:latin typeface="Times New Roman" panose="02020603050405020304" pitchFamily="18" charset="0"/>
                <a:cs typeface="Times New Roman" panose="02020603050405020304" pitchFamily="18" charset="0"/>
              </a:rPr>
              <a:t>is rapid</a:t>
            </a:r>
            <a:r>
              <a:rPr lang="en-US"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thin or </a:t>
            </a:r>
            <a:r>
              <a:rPr lang="en-US" dirty="0" err="1">
                <a:latin typeface="Times New Roman" panose="02020603050405020304" pitchFamily="18" charset="0"/>
                <a:cs typeface="Times New Roman" panose="02020603050405020304" pitchFamily="18" charset="0"/>
              </a:rPr>
              <a:t>thready</a:t>
            </a:r>
            <a:r>
              <a:rPr lang="en-US" dirty="0">
                <a:latin typeface="Times New Roman" panose="02020603050405020304" pitchFamily="18" charset="0"/>
                <a:cs typeface="Times New Roman" panose="02020603050405020304" pitchFamily="18" charset="0"/>
              </a:rPr>
              <a:t> pulse, </a:t>
            </a:r>
            <a:r>
              <a:rPr lang="en-US" dirty="0" smtClean="0">
                <a:latin typeface="Times New Roman" panose="02020603050405020304" pitchFamily="18" charset="0"/>
                <a:cs typeface="Times New Roman" panose="02020603050405020304" pitchFamily="18" charset="0"/>
              </a:rPr>
              <a:t>hypotension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5185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428596" y="285728"/>
            <a:ext cx="8391876" cy="581000"/>
          </a:xfrm>
        </p:spPr>
        <p:txBody>
          <a:bodyPr/>
          <a:lstStyle/>
          <a:p>
            <a:r>
              <a:rPr lang="en-US" sz="2800" dirty="0" smtClean="0">
                <a:latin typeface="Times New Roman" panose="02020603050405020304" pitchFamily="18" charset="0"/>
                <a:cs typeface="Times New Roman" panose="02020603050405020304" pitchFamily="18" charset="0"/>
              </a:rPr>
              <a:t>Collapse</a:t>
            </a:r>
            <a:r>
              <a:rPr lang="ru-RU" sz="2800" dirty="0" smtClean="0">
                <a:latin typeface="Times New Roman" panose="02020603050405020304" pitchFamily="18" charset="0"/>
                <a:cs typeface="Times New Roman" panose="02020603050405020304" pitchFamily="18" charset="0"/>
              </a:rPr>
              <a:t>. </a:t>
            </a:r>
            <a:r>
              <a:rPr lang="en-US" sz="2800" dirty="0" smtClean="0"/>
              <a:t>First </a:t>
            </a:r>
            <a:r>
              <a:rPr lang="en-US" sz="2800" dirty="0"/>
              <a:t>Aid:</a:t>
            </a:r>
            <a:endParaRPr lang="ru-RU" sz="2800" dirty="0"/>
          </a:p>
        </p:txBody>
      </p:sp>
      <p:sp>
        <p:nvSpPr>
          <p:cNvPr id="4" name="Объект 3"/>
          <p:cNvSpPr>
            <a:spLocks noGrp="1"/>
          </p:cNvSpPr>
          <p:nvPr>
            <p:ph sz="half" idx="2"/>
          </p:nvPr>
        </p:nvSpPr>
        <p:spPr>
          <a:xfrm>
            <a:off x="285720" y="1000108"/>
            <a:ext cx="8318728" cy="5338184"/>
          </a:xfrm>
          <a:solidFill>
            <a:schemeClr val="bg2"/>
          </a:solidFill>
        </p:spPr>
        <p:txBody>
          <a:bodyPr>
            <a:noAutofit/>
          </a:bodyPr>
          <a:lstStyle/>
          <a:p>
            <a:pPr fontAlgn="base"/>
            <a:r>
              <a:rPr lang="en-US" dirty="0">
                <a:latin typeface="Times New Roman" panose="02020603050405020304" pitchFamily="18" charset="0"/>
                <a:cs typeface="Times New Roman" panose="02020603050405020304" pitchFamily="18" charset="0"/>
              </a:rPr>
              <a:t>Call the ambulance.</a:t>
            </a:r>
          </a:p>
          <a:p>
            <a:pPr fontAlgn="base"/>
            <a:r>
              <a:rPr lang="en-US" dirty="0">
                <a:latin typeface="Times New Roman" panose="02020603050405020304" pitchFamily="18" charset="0"/>
                <a:cs typeface="Times New Roman" panose="02020603050405020304" pitchFamily="18" charset="0"/>
              </a:rPr>
              <a:t>In case of such an attack, the patient should be put on his back on a flat surface.</a:t>
            </a:r>
          </a:p>
          <a:p>
            <a:pPr fontAlgn="base"/>
            <a:r>
              <a:rPr lang="en-US" dirty="0">
                <a:latin typeface="Times New Roman" panose="02020603050405020304" pitchFamily="18" charset="0"/>
                <a:cs typeface="Times New Roman" panose="02020603050405020304" pitchFamily="18" charset="0"/>
              </a:rPr>
              <a:t>Unbutton the top buttons on the clothes, if any.</a:t>
            </a:r>
          </a:p>
          <a:p>
            <a:pPr fontAlgn="base"/>
            <a:r>
              <a:rPr lang="en-US" dirty="0">
                <a:latin typeface="Times New Roman" panose="02020603050405020304" pitchFamily="18" charset="0"/>
                <a:cs typeface="Times New Roman" panose="02020603050405020304" pitchFamily="18" charset="0"/>
              </a:rPr>
              <a:t>In the room it is desirable to open the window to allow more fresh air.</a:t>
            </a:r>
          </a:p>
          <a:p>
            <a:pPr fontAlgn="base"/>
            <a:r>
              <a:rPr lang="en-US" dirty="0">
                <a:latin typeface="Times New Roman" panose="02020603050405020304" pitchFamily="18" charset="0"/>
                <a:cs typeface="Times New Roman" panose="02020603050405020304" pitchFamily="18" charset="0"/>
              </a:rPr>
              <a:t>Legs can be raised slightly to increase the flow of blood to the head.</a:t>
            </a:r>
          </a:p>
          <a:p>
            <a:pPr fontAlgn="base"/>
            <a:r>
              <a:rPr lang="en-US" dirty="0">
                <a:latin typeface="Times New Roman" panose="02020603050405020304" pitchFamily="18" charset="0"/>
                <a:cs typeface="Times New Roman" panose="02020603050405020304" pitchFamily="18" charset="0"/>
              </a:rPr>
              <a:t>Since there is a decrease in body temperature, the patient must be warmed with a warmer.</a:t>
            </a:r>
          </a:p>
          <a:p>
            <a:pPr fontAlgn="base"/>
            <a:r>
              <a:rPr lang="en-US" dirty="0">
                <a:latin typeface="Times New Roman" panose="02020603050405020304" pitchFamily="18" charset="0"/>
                <a:cs typeface="Times New Roman" panose="02020603050405020304" pitchFamily="18" charset="0"/>
              </a:rPr>
              <a:t>Bring to the nose a tampon, soaked in ammonia.</a:t>
            </a:r>
          </a:p>
          <a:p>
            <a:pPr marL="514350" indent="-514350">
              <a:buFont typeface="+mj-lt"/>
              <a:buAutoNum type="arabicPeriod"/>
            </a:pPr>
            <a:endParaRPr lang="en-US" sz="3200" dirty="0" smtClean="0">
              <a:latin typeface="Times New Roman" pitchFamily="18" charset="0"/>
              <a:cs typeface="Times New Roman" pitchFamily="18" charset="0"/>
            </a:endParaRPr>
          </a:p>
          <a:p>
            <a:pPr marL="514350" indent="-514350">
              <a:buFont typeface="+mj-lt"/>
              <a:buAutoNum type="arabicPeriod"/>
            </a:pP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242880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en-US" b="1" dirty="0" smtClean="0">
                <a:latin typeface="Times New Roman" pitchFamily="18" charset="0"/>
                <a:cs typeface="Times New Roman" pitchFamily="18" charset="0"/>
              </a:rPr>
              <a:t>HEART PAIN</a:t>
            </a:r>
            <a:br>
              <a:rPr lang="en-US"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Cardiologists say that the patient's life depends on the quality and timeliness of pre-medical and emergency care for myocardial infarction. And this means that everyone, especially patients with ischemic heart disease, should know the first signs of this acute heart pathology and the correct algorithm of actions before the arrival of an ambulance.</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Cardiovascular diseases that result in chest pain may be due to angina, myocardial infarction (heart attack), </a:t>
            </a:r>
            <a:r>
              <a:rPr lang="en-US" dirty="0" err="1" smtClean="0">
                <a:latin typeface="Times New Roman" pitchFamily="18" charset="0"/>
                <a:cs typeface="Times New Roman" pitchFamily="18" charset="0"/>
              </a:rPr>
              <a:t>pericarditis</a:t>
            </a:r>
            <a:r>
              <a:rPr lang="en-US" dirty="0" smtClean="0">
                <a:latin typeface="Times New Roman" pitchFamily="18" charset="0"/>
                <a:cs typeface="Times New Roman" pitchFamily="18" charset="0"/>
              </a:rPr>
              <a:t> or an aortic dissection. There are other possible causes, however, the presentation is usually not sudden and severe pain as it is with these conditions. Of these, angina is the most common and may occur as episodes over years before a heart attack ensues.</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r>
              <a:rPr lang="en-US" dirty="0" smtClean="0"/>
              <a:t>The main cause of heart pain</a:t>
            </a:r>
            <a:r>
              <a:rPr lang="ru-RU" dirty="0" smtClean="0"/>
              <a:t> -</a:t>
            </a:r>
            <a:r>
              <a:rPr lang="en-US" dirty="0" smtClean="0">
                <a:latin typeface="Times New Roman" pitchFamily="18" charset="0"/>
                <a:cs typeface="Times New Roman" pitchFamily="18" charset="0"/>
              </a:rPr>
              <a:t>Ischemic heart disease</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cause for its development is the coronary atherosclerosis (arteries supplying blood to the heart).</a:t>
            </a:r>
            <a:r>
              <a:rPr lang="ru-RU" dirty="0" smtClean="0">
                <a:latin typeface="Times New Roman" pitchFamily="18" charset="0"/>
                <a:cs typeface="Times New Roman" pitchFamily="18" charset="0"/>
              </a:rPr>
              <a:t> </a:t>
            </a:r>
            <a:r>
              <a:rPr lang="en-US" dirty="0">
                <a:latin typeface="Times New Roman" pitchFamily="18" charset="0"/>
                <a:cs typeface="Times New Roman" pitchFamily="18" charset="0"/>
              </a:rPr>
              <a:t>At the heart of the pathology is a violation of the coronary circulation, which results in oxygen starvation in the background of the physical and emotional tension of the cells of the myocardium.</a:t>
            </a:r>
            <a:endParaRPr lang="en-US"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Classification of coronary heart disease</a:t>
            </a:r>
            <a:endParaRPr lang="ru-RU" dirty="0">
              <a:latin typeface="Times New Roman" pitchFamily="18" charset="0"/>
              <a:cs typeface="Times New Roman" pitchFamily="18" charset="0"/>
            </a:endParaRPr>
          </a:p>
        </p:txBody>
      </p:sp>
      <p:sp>
        <p:nvSpPr>
          <p:cNvPr id="5" name="Прямоугольник 4"/>
          <p:cNvSpPr/>
          <p:nvPr/>
        </p:nvSpPr>
        <p:spPr>
          <a:xfrm>
            <a:off x="642910" y="2071678"/>
            <a:ext cx="3643338" cy="428628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dirty="0" smtClean="0">
              <a:solidFill>
                <a:schemeClr val="tx1"/>
              </a:solidFill>
              <a:latin typeface="Times New Roman" pitchFamily="18" charset="0"/>
              <a:cs typeface="Times New Roman" pitchFamily="18" charset="0"/>
            </a:endParaRPr>
          </a:p>
          <a:p>
            <a:pPr algn="ctr"/>
            <a:endParaRPr lang="ru-RU" sz="2400" dirty="0" smtClean="0">
              <a:solidFill>
                <a:schemeClr val="tx1"/>
              </a:solidFill>
              <a:latin typeface="Times New Roman" pitchFamily="18" charset="0"/>
              <a:cs typeface="Times New Roman" pitchFamily="18" charset="0"/>
            </a:endParaRPr>
          </a:p>
          <a:p>
            <a:pPr algn="ctr"/>
            <a:endParaRPr lang="ru-RU" sz="2400" dirty="0" smtClean="0">
              <a:solidFill>
                <a:schemeClr val="tx1"/>
              </a:solidFill>
              <a:latin typeface="Times New Roman" pitchFamily="18" charset="0"/>
              <a:cs typeface="Times New Roman" pitchFamily="18" charset="0"/>
            </a:endParaRPr>
          </a:p>
          <a:p>
            <a:pPr algn="ctr"/>
            <a:r>
              <a:rPr lang="en-US" sz="2400" b="1" dirty="0">
                <a:solidFill>
                  <a:schemeClr val="tx1"/>
                </a:solidFill>
                <a:latin typeface="Times New Roman" pitchFamily="18" charset="0"/>
                <a:cs typeface="Times New Roman" pitchFamily="18" charset="0"/>
              </a:rPr>
              <a:t>CHRONIC FORM</a:t>
            </a:r>
            <a:r>
              <a:rPr lang="en-US" sz="2400" b="1" dirty="0" smtClean="0">
                <a:solidFill>
                  <a:schemeClr val="tx1"/>
                </a:solidFill>
                <a:latin typeface="Times New Roman" pitchFamily="18" charset="0"/>
                <a:cs typeface="Times New Roman" pitchFamily="18" charset="0"/>
              </a:rPr>
              <a:t>:</a:t>
            </a:r>
            <a:endParaRPr lang="ru-RU" sz="2400" dirty="0" smtClean="0">
              <a:solidFill>
                <a:schemeClr val="tx1"/>
              </a:solidFill>
              <a:latin typeface="Times New Roman" pitchFamily="18" charset="0"/>
              <a:cs typeface="Times New Roman" pitchFamily="18" charset="0"/>
            </a:endParaRPr>
          </a:p>
          <a:p>
            <a:pPr marL="457200" indent="-457200">
              <a:buAutoNum type="arabicPeriod"/>
            </a:pPr>
            <a:r>
              <a:rPr lang="en-US" sz="2400" dirty="0" smtClean="0">
                <a:solidFill>
                  <a:schemeClr val="tx1"/>
                </a:solidFill>
                <a:latin typeface="Times New Roman" pitchFamily="18" charset="0"/>
                <a:cs typeface="Times New Roman" pitchFamily="18" charset="0"/>
              </a:rPr>
              <a:t>angina pectoris at stress </a:t>
            </a:r>
            <a:endParaRPr lang="ru-RU" sz="2400" dirty="0" smtClean="0">
              <a:solidFill>
                <a:schemeClr val="tx1"/>
              </a:solidFill>
              <a:latin typeface="Times New Roman" pitchFamily="18" charset="0"/>
              <a:cs typeface="Times New Roman" pitchFamily="18" charset="0"/>
            </a:endParaRPr>
          </a:p>
          <a:p>
            <a:pPr marL="457200" lvl="0" indent="-457200">
              <a:buFontTx/>
              <a:buAutoNum type="arabicPeriod"/>
            </a:pPr>
            <a:r>
              <a:rPr lang="en-US" sz="2400" dirty="0" smtClean="0">
                <a:solidFill>
                  <a:schemeClr val="tx1"/>
                </a:solidFill>
                <a:latin typeface="Times New Roman" pitchFamily="18" charset="0"/>
                <a:cs typeface="Times New Roman" pitchFamily="18" charset="0"/>
              </a:rPr>
              <a:t>angina pectoris at rest (</a:t>
            </a:r>
            <a:r>
              <a:rPr lang="ru-RU" sz="2400" dirty="0" err="1" smtClean="0">
                <a:solidFill>
                  <a:schemeClr val="tx1"/>
                </a:solidFill>
                <a:latin typeface="Times New Roman" pitchFamily="18" charset="0"/>
                <a:cs typeface="Times New Roman" pitchFamily="18" charset="0"/>
              </a:rPr>
              <a:t>Prinzmetal</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variant</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angina</a:t>
            </a:r>
            <a:r>
              <a:rPr lang="en-US" sz="2400" dirty="0" smtClean="0">
                <a:solidFill>
                  <a:schemeClr val="tx1"/>
                </a:solidFill>
                <a:latin typeface="Times New Roman" pitchFamily="18" charset="0"/>
                <a:cs typeface="Times New Roman" pitchFamily="18" charset="0"/>
              </a:rPr>
              <a:t>)</a:t>
            </a:r>
            <a:endParaRPr lang="ru-RU" sz="2400" dirty="0" smtClean="0">
              <a:solidFill>
                <a:schemeClr val="tx1"/>
              </a:solidFill>
              <a:latin typeface="Times New Roman" pitchFamily="18" charset="0"/>
              <a:cs typeface="Times New Roman" pitchFamily="18" charset="0"/>
            </a:endParaRPr>
          </a:p>
          <a:p>
            <a:pPr marL="457200" lvl="0" indent="-457200">
              <a:buFontTx/>
              <a:buAutoNum type="arabicPeriod"/>
            </a:pPr>
            <a:r>
              <a:rPr lang="en-US" sz="2400" dirty="0" smtClean="0">
                <a:solidFill>
                  <a:schemeClr val="tx1"/>
                </a:solidFill>
                <a:latin typeface="Times New Roman" pitchFamily="18" charset="0"/>
                <a:cs typeface="Times New Roman" pitchFamily="18" charset="0"/>
              </a:rPr>
              <a:t>unstable angina </a:t>
            </a:r>
            <a:r>
              <a:rPr lang="ru-RU" sz="2400" dirty="0" smtClean="0">
                <a:solidFill>
                  <a:schemeClr val="tx1"/>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or crescendo angina</a:t>
            </a:r>
            <a:r>
              <a:rPr lang="ru-RU" sz="2400" dirty="0" smtClean="0">
                <a:solidFill>
                  <a:schemeClr val="tx1"/>
                </a:solidFill>
                <a:latin typeface="Times New Roman" pitchFamily="18" charset="0"/>
                <a:cs typeface="Times New Roman" pitchFamily="18" charset="0"/>
              </a:rPr>
              <a:t>)</a:t>
            </a:r>
          </a:p>
          <a:p>
            <a:pPr marL="457200" indent="-457200">
              <a:buAutoNum type="arabicPeriod"/>
            </a:pPr>
            <a:endParaRPr lang="ru-RU" sz="2400" dirty="0" smtClean="0">
              <a:solidFill>
                <a:schemeClr val="tx1"/>
              </a:solidFill>
              <a:latin typeface="Times New Roman" pitchFamily="18" charset="0"/>
              <a:cs typeface="Times New Roman" pitchFamily="18" charset="0"/>
            </a:endParaRPr>
          </a:p>
          <a:p>
            <a:pPr algn="ctr"/>
            <a:endParaRPr lang="ru-RU" sz="2400" dirty="0" smtClean="0">
              <a:solidFill>
                <a:schemeClr val="tx1"/>
              </a:solidFill>
              <a:latin typeface="Times New Roman" pitchFamily="18" charset="0"/>
              <a:cs typeface="Times New Roman" pitchFamily="18" charset="0"/>
            </a:endParaRPr>
          </a:p>
          <a:p>
            <a:pPr algn="ctr"/>
            <a:endParaRPr lang="ru-RU" sz="2400" dirty="0" smtClean="0">
              <a:solidFill>
                <a:schemeClr val="tx1"/>
              </a:solidFill>
              <a:latin typeface="Times New Roman" pitchFamily="18" charset="0"/>
              <a:cs typeface="Times New Roman" pitchFamily="18" charset="0"/>
            </a:endParaRPr>
          </a:p>
          <a:p>
            <a:pPr algn="ctr"/>
            <a:endParaRPr lang="ru-RU" sz="2400" dirty="0">
              <a:solidFill>
                <a:schemeClr val="tx1"/>
              </a:solidFill>
              <a:latin typeface="Times New Roman" pitchFamily="18" charset="0"/>
              <a:cs typeface="Times New Roman" pitchFamily="18" charset="0"/>
            </a:endParaRPr>
          </a:p>
        </p:txBody>
      </p:sp>
      <p:sp>
        <p:nvSpPr>
          <p:cNvPr id="9" name="Прямоугольник 8"/>
          <p:cNvSpPr/>
          <p:nvPr/>
        </p:nvSpPr>
        <p:spPr>
          <a:xfrm>
            <a:off x="5429256" y="2143116"/>
            <a:ext cx="2928958" cy="1571636"/>
          </a:xfrm>
          <a:prstGeom prst="rect">
            <a:avLst/>
          </a:prstGeom>
          <a:solidFill>
            <a:schemeClr val="tx2">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itchFamily="18" charset="0"/>
                <a:cs typeface="Times New Roman" pitchFamily="18" charset="0"/>
              </a:rPr>
              <a:t>ACUTE FORM: </a:t>
            </a:r>
            <a:r>
              <a:rPr lang="en-US" sz="2400" dirty="0" smtClean="0">
                <a:solidFill>
                  <a:schemeClr val="tx1"/>
                </a:solidFill>
                <a:latin typeface="Times New Roman" panose="02020603050405020304" pitchFamily="18" charset="0"/>
                <a:cs typeface="Times New Roman" panose="02020603050405020304" pitchFamily="18" charset="0"/>
              </a:rPr>
              <a:t>myocardial </a:t>
            </a:r>
            <a:r>
              <a:rPr lang="en-US" sz="2400" dirty="0">
                <a:solidFill>
                  <a:schemeClr val="tx1"/>
                </a:solidFill>
                <a:latin typeface="Times New Roman" panose="02020603050405020304" pitchFamily="18" charset="0"/>
                <a:cs typeface="Times New Roman" panose="02020603050405020304" pitchFamily="18" charset="0"/>
              </a:rPr>
              <a:t>infarction</a:t>
            </a:r>
            <a:endParaRPr lang="ru-RU" sz="2400" dirty="0">
              <a:solidFill>
                <a:schemeClr val="tx1"/>
              </a:solidFill>
              <a:latin typeface="Times New Roman" panose="02020603050405020304" pitchFamily="18" charset="0"/>
              <a:cs typeface="Times New Roman" panose="02020603050405020304" pitchFamily="18" charset="0"/>
            </a:endParaRPr>
          </a:p>
        </p:txBody>
      </p:sp>
      <p:cxnSp>
        <p:nvCxnSpPr>
          <p:cNvPr id="14" name="Прямая со стрелкой 13"/>
          <p:cNvCxnSpPr>
            <a:stCxn id="2" idx="2"/>
            <a:endCxn id="5" idx="0"/>
          </p:cNvCxnSpPr>
          <p:nvPr/>
        </p:nvCxnSpPr>
        <p:spPr>
          <a:xfrm rot="5400000">
            <a:off x="3191270" y="690948"/>
            <a:ext cx="654040" cy="21074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2" idx="2"/>
            <a:endCxn id="9" idx="0"/>
          </p:cNvCxnSpPr>
          <p:nvPr/>
        </p:nvCxnSpPr>
        <p:spPr>
          <a:xfrm rot="16200000" flipH="1">
            <a:off x="5370128" y="619509"/>
            <a:ext cx="725478" cy="23217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одержимое 10"/>
          <p:cNvSpPr>
            <a:spLocks noGrp="1"/>
          </p:cNvSpPr>
          <p:nvPr>
            <p:ph sz="quarter" idx="1"/>
          </p:nvPr>
        </p:nvSpPr>
        <p:spPr>
          <a:xfrm>
            <a:off x="357158" y="428604"/>
            <a:ext cx="8429684" cy="6072230"/>
          </a:xfrm>
          <a:solidFill>
            <a:schemeClr val="bg1"/>
          </a:solidFill>
        </p:spPr>
        <p:txBody>
          <a:bodyPr>
            <a:noAutofit/>
          </a:bodyPr>
          <a:lstStyle/>
          <a:p>
            <a:pPr marL="0" indent="0">
              <a:buNone/>
            </a:pPr>
            <a:r>
              <a:rPr lang="en-US" sz="2400" b="1" dirty="0" smtClean="0">
                <a:latin typeface="Times New Roman" pitchFamily="18" charset="0"/>
                <a:cs typeface="Times New Roman" pitchFamily="18" charset="0"/>
              </a:rPr>
              <a:t>Angina pectoris </a:t>
            </a:r>
            <a:r>
              <a:rPr lang="en-US" sz="2400" dirty="0" smtClean="0">
                <a:latin typeface="Times New Roman" pitchFamily="18" charset="0"/>
                <a:cs typeface="Times New Roman" pitchFamily="18" charset="0"/>
              </a:rPr>
              <a:t>is one of the forms of the Ischemic heart disease. </a:t>
            </a:r>
          </a:p>
          <a:p>
            <a:pPr marL="0" indent="0">
              <a:buNone/>
            </a:pPr>
            <a:r>
              <a:rPr lang="en-US" sz="2400" dirty="0" smtClean="0">
                <a:latin typeface="Times New Roman" pitchFamily="18" charset="0"/>
                <a:cs typeface="Times New Roman" pitchFamily="18" charset="0"/>
              </a:rPr>
              <a:t>The cause for its development is the coronary atherosclerosis (arteries supplying blood to the heart).</a:t>
            </a:r>
          </a:p>
          <a:p>
            <a:pPr marL="0" indent="0">
              <a:buNone/>
            </a:pPr>
            <a:r>
              <a:rPr lang="en-US" sz="2400" dirty="0" smtClean="0">
                <a:latin typeface="Times New Roman" pitchFamily="18" charset="0"/>
                <a:cs typeface="Times New Roman" pitchFamily="18" charset="0"/>
              </a:rPr>
              <a:t>There are two types of angina pectoris depending on the circumstances by which it occurs - angina pectoris at stress and angina pectoris at rest. </a:t>
            </a:r>
          </a:p>
          <a:p>
            <a:pPr marL="0" indent="0">
              <a:buNone/>
            </a:pPr>
            <a:r>
              <a:rPr lang="en-US" sz="2400" dirty="0" smtClean="0">
                <a:latin typeface="Times New Roman" pitchFamily="18" charset="0"/>
                <a:cs typeface="Times New Roman" pitchFamily="18" charset="0"/>
              </a:rPr>
              <a:t>The angina at stress occurs in connection with physical or emotional exertion. </a:t>
            </a:r>
          </a:p>
          <a:p>
            <a:pPr marL="0" indent="0">
              <a:buNone/>
            </a:pPr>
            <a:r>
              <a:rPr lang="en-US" sz="2400" dirty="0" smtClean="0">
                <a:latin typeface="Times New Roman" pitchFamily="18" charset="0"/>
                <a:cs typeface="Times New Roman" pitchFamily="18" charset="0"/>
              </a:rPr>
              <a:t>The angina at rest is not connected with physical exertion. It occurs at night and often involves an increased shortness of breath.</a:t>
            </a:r>
          </a:p>
          <a:p>
            <a:pPr marL="0" indent="0">
              <a:buNone/>
            </a:pPr>
            <a:r>
              <a:rPr lang="en-US" sz="2400" dirty="0" smtClean="0">
                <a:latin typeface="Times New Roman" pitchFamily="18" charset="0"/>
                <a:cs typeface="Times New Roman" pitchFamily="18" charset="0"/>
              </a:rPr>
              <a:t>Angina pectoris always occurs with spasms.</a:t>
            </a:r>
          </a:p>
          <a:p>
            <a:pPr marL="0" indent="0"/>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ANGINA PECTORIS</a:t>
            </a:r>
            <a:br>
              <a:rPr lang="en-US" b="1"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457200" y="1000108"/>
            <a:ext cx="8229600" cy="5126055"/>
          </a:xfrm>
        </p:spPr>
        <p:txBody>
          <a:bodyPr/>
          <a:lstStyle/>
          <a:p>
            <a:pPr algn="ctr">
              <a:buNone/>
            </a:pPr>
            <a:r>
              <a:rPr lang="en-US" b="1" dirty="0" smtClean="0"/>
              <a:t>Mechanism  of development</a:t>
            </a:r>
          </a:p>
          <a:p>
            <a:pPr algn="ctr">
              <a:buNone/>
            </a:pPr>
            <a:endParaRPr lang="en-US" b="1" dirty="0" smtClean="0"/>
          </a:p>
        </p:txBody>
      </p:sp>
      <p:sp>
        <p:nvSpPr>
          <p:cNvPr id="4" name="Прямоугольник 3"/>
          <p:cNvSpPr/>
          <p:nvPr/>
        </p:nvSpPr>
        <p:spPr>
          <a:xfrm>
            <a:off x="1142976" y="1857364"/>
            <a:ext cx="7358114" cy="64294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atherosclerotic plaque or coronary artery spasm</a:t>
            </a:r>
            <a:endParaRPr lang="ru-RU" sz="2400" dirty="0" smtClean="0">
              <a:solidFill>
                <a:schemeClr val="tx1"/>
              </a:solidFill>
              <a:latin typeface="Times New Roman" pitchFamily="18" charset="0"/>
              <a:cs typeface="Times New Roman" pitchFamily="18" charset="0"/>
            </a:endParaRPr>
          </a:p>
          <a:p>
            <a:pPr algn="ctr"/>
            <a:endParaRPr lang="ru-RU" dirty="0"/>
          </a:p>
        </p:txBody>
      </p:sp>
      <p:sp>
        <p:nvSpPr>
          <p:cNvPr id="5" name="Прямоугольник 4"/>
          <p:cNvSpPr/>
          <p:nvPr/>
        </p:nvSpPr>
        <p:spPr>
          <a:xfrm>
            <a:off x="1928794" y="5286388"/>
            <a:ext cx="5429288" cy="64294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ischemia / hypoxia of myocardium</a:t>
            </a:r>
            <a:endParaRPr lang="ru-RU" sz="2400" dirty="0">
              <a:solidFill>
                <a:schemeClr val="tx1"/>
              </a:solidFill>
              <a:latin typeface="Times New Roman" pitchFamily="18" charset="0"/>
              <a:cs typeface="Times New Roman" pitchFamily="18" charset="0"/>
            </a:endParaRPr>
          </a:p>
        </p:txBody>
      </p:sp>
      <p:sp>
        <p:nvSpPr>
          <p:cNvPr id="6" name="Прямоугольник 5"/>
          <p:cNvSpPr/>
          <p:nvPr/>
        </p:nvSpPr>
        <p:spPr>
          <a:xfrm>
            <a:off x="3000364" y="6215034"/>
            <a:ext cx="3429024" cy="64296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Heart  pain</a:t>
            </a:r>
            <a:endParaRPr lang="ru-RU" sz="2400" dirty="0">
              <a:solidFill>
                <a:schemeClr val="tx1"/>
              </a:solidFill>
              <a:latin typeface="Times New Roman" pitchFamily="18" charset="0"/>
              <a:cs typeface="Times New Roman" pitchFamily="18" charset="0"/>
            </a:endParaRPr>
          </a:p>
        </p:txBody>
      </p:sp>
      <p:sp>
        <p:nvSpPr>
          <p:cNvPr id="7" name="Прямоугольник 6"/>
          <p:cNvSpPr/>
          <p:nvPr/>
        </p:nvSpPr>
        <p:spPr>
          <a:xfrm>
            <a:off x="2571736" y="2714620"/>
            <a:ext cx="4071966" cy="64294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physical activity or stress</a:t>
            </a:r>
            <a:endParaRPr lang="ru-RU" sz="2400" dirty="0">
              <a:solidFill>
                <a:schemeClr val="tx1"/>
              </a:solidFill>
              <a:latin typeface="Times New Roman" pitchFamily="18" charset="0"/>
              <a:cs typeface="Times New Roman" pitchFamily="18" charset="0"/>
            </a:endParaRPr>
          </a:p>
        </p:txBody>
      </p:sp>
      <p:sp>
        <p:nvSpPr>
          <p:cNvPr id="8" name="Прямоугольник 7"/>
          <p:cNvSpPr/>
          <p:nvPr/>
        </p:nvSpPr>
        <p:spPr>
          <a:xfrm>
            <a:off x="2714612" y="3571876"/>
            <a:ext cx="3857652" cy="57150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increased heart rate</a:t>
            </a:r>
            <a:endParaRPr lang="ru-RU" sz="2400" dirty="0">
              <a:solidFill>
                <a:schemeClr val="tx1"/>
              </a:solidFill>
              <a:latin typeface="Times New Roman" pitchFamily="18" charset="0"/>
              <a:cs typeface="Times New Roman" pitchFamily="18" charset="0"/>
            </a:endParaRPr>
          </a:p>
        </p:txBody>
      </p:sp>
      <p:sp>
        <p:nvSpPr>
          <p:cNvPr id="9" name="Прямоугольник 8"/>
          <p:cNvSpPr/>
          <p:nvPr/>
        </p:nvSpPr>
        <p:spPr>
          <a:xfrm>
            <a:off x="2357422" y="4357694"/>
            <a:ext cx="4714908" cy="71438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increased myocardial oxygen need</a:t>
            </a:r>
            <a:endParaRPr lang="ru-RU" sz="2400" dirty="0">
              <a:solidFill>
                <a:schemeClr val="tx1"/>
              </a:solidFill>
              <a:latin typeface="Times New Roman" pitchFamily="18" charset="0"/>
              <a:cs typeface="Times New Roman" pitchFamily="18" charset="0"/>
            </a:endParaRPr>
          </a:p>
        </p:txBody>
      </p:sp>
      <p:sp>
        <p:nvSpPr>
          <p:cNvPr id="10" name="Стрелка вниз 9"/>
          <p:cNvSpPr/>
          <p:nvPr/>
        </p:nvSpPr>
        <p:spPr>
          <a:xfrm>
            <a:off x="425850" y="1838161"/>
            <a:ext cx="531416" cy="45959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b="1" dirty="0" err="1" smtClean="0">
                <a:latin typeface="Times New Roman" pitchFamily="18" charset="0"/>
                <a:cs typeface="Times New Roman" pitchFamily="18" charset="0"/>
              </a:rPr>
              <a:t>Angina</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symptoms</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include</a:t>
            </a:r>
            <a:r>
              <a:rPr lang="ru-RU" b="1" dirty="0" smtClean="0">
                <a:latin typeface="Times New Roman" pitchFamily="18" charset="0"/>
                <a:cs typeface="Times New Roman" pitchFamily="18" charset="0"/>
              </a:rPr>
              <a:t>:</a:t>
            </a:r>
            <a:br>
              <a:rPr lang="ru-RU" b="1" dirty="0" smtClean="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323528" y="857232"/>
            <a:ext cx="8363272" cy="5812128"/>
          </a:xfrm>
        </p:spPr>
        <p:txBody>
          <a:bodyPr>
            <a:normAutofit fontScale="62500" lnSpcReduction="20000"/>
          </a:bodyPr>
          <a:lstStyle/>
          <a:p>
            <a:pPr marL="0" lvl="0" indent="0">
              <a:buNone/>
            </a:pPr>
            <a:r>
              <a:rPr lang="en-US" b="1" u="sng" dirty="0" smtClean="0">
                <a:latin typeface="Times New Roman" panose="02020603050405020304" pitchFamily="18" charset="0"/>
                <a:cs typeface="Times New Roman" panose="02020603050405020304" pitchFamily="18" charset="0"/>
              </a:rPr>
              <a:t>Complaints</a:t>
            </a:r>
            <a:r>
              <a:rPr lang="ru-RU" b="1" u="sng" dirty="0" smtClean="0">
                <a:latin typeface="Times New Roman" panose="02020603050405020304" pitchFamily="18" charset="0"/>
                <a:cs typeface="Times New Roman" panose="02020603050405020304" pitchFamily="18" charset="0"/>
              </a:rPr>
              <a:t>:</a:t>
            </a:r>
            <a:r>
              <a:rPr lang="en-US" b="1" u="sng" dirty="0" smtClean="0">
                <a:latin typeface="Times New Roman" panose="02020603050405020304" pitchFamily="18" charset="0"/>
                <a:cs typeface="Times New Roman" panose="02020603050405020304" pitchFamily="18" charset="0"/>
              </a:rPr>
              <a:t> </a:t>
            </a:r>
            <a:endParaRPr lang="ru-RU" b="1" u="sng"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The </a:t>
            </a:r>
            <a:r>
              <a:rPr lang="en-US" b="1" dirty="0" smtClean="0">
                <a:latin typeface="Times New Roman" panose="02020603050405020304" pitchFamily="18" charset="0"/>
                <a:cs typeface="Times New Roman" panose="02020603050405020304" pitchFamily="18" charset="0"/>
              </a:rPr>
              <a:t>pain</a:t>
            </a:r>
            <a:r>
              <a:rPr lang="en-US" dirty="0" smtClean="0">
                <a:latin typeface="Times New Roman" panose="02020603050405020304" pitchFamily="18" charset="0"/>
                <a:cs typeface="Times New Roman" panose="02020603050405020304" pitchFamily="18" charset="0"/>
              </a:rPr>
              <a:t> in angina pectoris is typically felt behind the breastbone (retrosternal) and sometimes may be more pronounced slightly to the left of the sternum. </a:t>
            </a:r>
            <a:endParaRPr lang="ru-RU" dirty="0" smtClean="0">
              <a:latin typeface="Times New Roman" panose="02020603050405020304" pitchFamily="18" charset="0"/>
              <a:cs typeface="Times New Roman" panose="02020603050405020304" pitchFamily="18" charset="0"/>
            </a:endParaRPr>
          </a:p>
          <a:p>
            <a:pPr lvl="0"/>
            <a:r>
              <a:rPr lang="en-US" b="1" dirty="0" smtClean="0">
                <a:latin typeface="Times New Roman" panose="02020603050405020304" pitchFamily="18" charset="0"/>
                <a:cs typeface="Times New Roman" panose="02020603050405020304" pitchFamily="18" charset="0"/>
              </a:rPr>
              <a:t>Nature of pain</a:t>
            </a:r>
            <a:r>
              <a:rPr lang="en-US" dirty="0" smtClean="0">
                <a:latin typeface="Times New Roman" panose="02020603050405020304" pitchFamily="18" charset="0"/>
                <a:cs typeface="Times New Roman" panose="02020603050405020304" pitchFamily="18" charset="0"/>
              </a:rPr>
              <a:t>: Typically the pain is described as a crushing or constricting pain. Patients may also describe the pain as burning or aching or even a tightness in the chest. Severe, sharp or stabbing pain is rarely due to angina – it is more likely due to conditions like </a:t>
            </a:r>
            <a:r>
              <a:rPr lang="en-US" dirty="0" err="1" smtClean="0">
                <a:latin typeface="Times New Roman" panose="02020603050405020304" pitchFamily="18" charset="0"/>
                <a:cs typeface="Times New Roman" panose="02020603050405020304" pitchFamily="18" charset="0"/>
              </a:rPr>
              <a:t>pericarditis</a:t>
            </a:r>
            <a:r>
              <a:rPr lang="en-US"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Pain commonly </a:t>
            </a:r>
            <a:r>
              <a:rPr lang="en-US" b="1" dirty="0" smtClean="0">
                <a:latin typeface="Times New Roman" panose="02020603050405020304" pitchFamily="18" charset="0"/>
                <a:cs typeface="Times New Roman" panose="02020603050405020304" pitchFamily="18" charset="0"/>
              </a:rPr>
              <a:t>radiates</a:t>
            </a:r>
            <a:r>
              <a:rPr lang="en-US" dirty="0" smtClean="0">
                <a:latin typeface="Times New Roman" panose="02020603050405020304" pitchFamily="18" charset="0"/>
                <a:cs typeface="Times New Roman" panose="02020603050405020304" pitchFamily="18" charset="0"/>
              </a:rPr>
              <a:t> to the region under the left scapula, the neck, and the left arm.</a:t>
            </a:r>
            <a:endParaRPr lang="ru-RU" dirty="0" smtClean="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duration of the attack is not more than 15 minutes</a:t>
            </a:r>
            <a:endParaRPr lang="ru-RU"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Heartbeat</a:t>
            </a:r>
            <a:endParaRPr lang="ru-RU"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Weakness</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 Whiteness</a:t>
            </a:r>
            <a:endParaRPr lang="ru-RU" dirty="0">
              <a:latin typeface="Times New Roman" panose="02020603050405020304" pitchFamily="18" charset="0"/>
              <a:cs typeface="Times New Roman" panose="02020603050405020304" pitchFamily="18" charset="0"/>
            </a:endParaRPr>
          </a:p>
          <a:p>
            <a:pPr lvl="0"/>
            <a:endParaRPr lang="ru-RU" dirty="0" smtClean="0">
              <a:latin typeface="Times New Roman" panose="02020603050405020304" pitchFamily="18" charset="0"/>
              <a:cs typeface="Times New Roman" panose="02020603050405020304" pitchFamily="18" charset="0"/>
            </a:endParaRPr>
          </a:p>
          <a:p>
            <a:pPr marL="0" indent="0">
              <a:buNone/>
            </a:pPr>
            <a:r>
              <a:rPr lang="en-US" b="1" u="sng" dirty="0">
                <a:latin typeface="Times New Roman" panose="02020603050405020304" pitchFamily="18" charset="0"/>
                <a:cs typeface="Times New Roman" panose="02020603050405020304" pitchFamily="18" charset="0"/>
              </a:rPr>
              <a:t>Objective </a:t>
            </a:r>
            <a:r>
              <a:rPr lang="en-US" b="1" u="sng" dirty="0" smtClean="0">
                <a:latin typeface="Times New Roman" panose="02020603050405020304" pitchFamily="18" charset="0"/>
                <a:cs typeface="Times New Roman" panose="02020603050405020304" pitchFamily="18" charset="0"/>
              </a:rPr>
              <a:t>data</a:t>
            </a:r>
            <a:r>
              <a:rPr lang="ru-RU" b="1" u="sng" dirty="0" smtClean="0">
                <a:latin typeface="Times New Roman" panose="02020603050405020304" pitchFamily="18" charset="0"/>
                <a:cs typeface="Times New Roman" panose="02020603050405020304" pitchFamily="18" charset="0"/>
              </a:rPr>
              <a:t>:</a:t>
            </a:r>
            <a:endParaRPr lang="ru-RU" b="1" u="sng" dirty="0"/>
          </a:p>
          <a:p>
            <a:pPr lvl="0"/>
            <a:r>
              <a:rPr lang="en-US" dirty="0" smtClean="0">
                <a:latin typeface="Times New Roman" panose="02020603050405020304" pitchFamily="18" charset="0"/>
                <a:cs typeface="Times New Roman" panose="02020603050405020304" pitchFamily="18" charset="0"/>
              </a:rPr>
              <a:t>patient i</a:t>
            </a:r>
            <a:r>
              <a:rPr lang="en-US"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conscious</a:t>
            </a:r>
            <a:endParaRPr lang="ru-RU"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be pale skin (because of stress</a:t>
            </a:r>
            <a:r>
              <a:rPr lang="en-US"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breath does not change as a </a:t>
            </a:r>
            <a:r>
              <a:rPr lang="en-US" dirty="0" smtClean="0">
                <a:latin typeface="Times New Roman" panose="02020603050405020304" pitchFamily="18" charset="0"/>
                <a:cs typeface="Times New Roman" panose="02020603050405020304" pitchFamily="18" charset="0"/>
              </a:rPr>
              <a:t>rule</a:t>
            </a:r>
            <a:endParaRPr lang="ru-RU" dirty="0" smtClean="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achycardia</a:t>
            </a:r>
            <a:r>
              <a:rPr lang="ru-R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 a rule</a:t>
            </a:r>
            <a:endParaRPr lang="ru-RU" dirty="0" smtClean="0">
              <a:latin typeface="Times New Roman" panose="02020603050405020304" pitchFamily="18" charset="0"/>
              <a:cs typeface="Times New Roman" panose="02020603050405020304" pitchFamily="18" charset="0"/>
            </a:endParaRPr>
          </a:p>
          <a:p>
            <a:pPr lvl="0"/>
            <a:endParaRPr lang="ru-RU"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2601</Words>
  <Application>Microsoft Office PowerPoint</Application>
  <PresentationFormat>Экран (4:3)</PresentationFormat>
  <Paragraphs>273</Paragraphs>
  <Slides>32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32</vt:i4>
      </vt:variant>
    </vt:vector>
  </HeadingPairs>
  <TitlesOfParts>
    <vt:vector size="36" baseType="lpstr">
      <vt:lpstr>Arial</vt:lpstr>
      <vt:lpstr>Calibri</vt:lpstr>
      <vt:lpstr>Times New Roman</vt:lpstr>
      <vt:lpstr>Тема Office</vt:lpstr>
      <vt:lpstr>Practical lesson № 14</vt:lpstr>
      <vt:lpstr>Презентация PowerPoint</vt:lpstr>
      <vt:lpstr>Презентация PowerPoint</vt:lpstr>
      <vt:lpstr>Презентация PowerPoint</vt:lpstr>
      <vt:lpstr>Презентация PowerPoint</vt:lpstr>
      <vt:lpstr>Classification of coronary heart disease</vt:lpstr>
      <vt:lpstr>Презентация PowerPoint</vt:lpstr>
      <vt:lpstr>ANGINA PECTORIS </vt:lpstr>
      <vt:lpstr>Angina symptoms include: </vt:lpstr>
      <vt:lpstr>Презентация PowerPoint</vt:lpstr>
      <vt:lpstr>Myocardial infarction</vt:lpstr>
      <vt:lpstr>Презентация PowerPoint</vt:lpstr>
      <vt:lpstr>Myocardial infarction </vt:lpstr>
      <vt:lpstr>Myocardial infarction symptoms include: </vt:lpstr>
      <vt:lpstr>Презентация PowerPoint</vt:lpstr>
      <vt:lpstr>Acute Left ventricular failure</vt:lpstr>
      <vt:lpstr>Mechanism  of development:</vt:lpstr>
      <vt:lpstr>Clinic of Acute Left ventricular failure</vt:lpstr>
      <vt:lpstr>Acute Left ventricular failure. First aid:</vt:lpstr>
      <vt:lpstr>Hypertensive crisis</vt:lpstr>
      <vt:lpstr>Hypertensive crisis. Clinic: </vt:lpstr>
      <vt:lpstr> Hypertensive crisis. First aid: </vt:lpstr>
      <vt:lpstr>Презентация PowerPoint</vt:lpstr>
      <vt:lpstr>Fainting/Syncope</vt:lpstr>
      <vt:lpstr>What causes syncope? </vt:lpstr>
      <vt:lpstr>Презентация PowerPoint</vt:lpstr>
      <vt:lpstr>Презентация PowerPoint</vt:lpstr>
      <vt:lpstr>Collapse</vt:lpstr>
      <vt:lpstr>The mechanism of blood pressure formation</vt:lpstr>
      <vt:lpstr>Mechanism  of development of Collapse:</vt:lpstr>
      <vt:lpstr>Clinic of Collapse:</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 14</dc:title>
  <dc:creator>User</dc:creator>
  <cp:lastModifiedBy>User</cp:lastModifiedBy>
  <cp:revision>105</cp:revision>
  <dcterms:created xsi:type="dcterms:W3CDTF">2018-12-16T12:34:04Z</dcterms:created>
  <dcterms:modified xsi:type="dcterms:W3CDTF">2018-12-31T05:27:02Z</dcterms:modified>
</cp:coreProperties>
</file>